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0"/>
  </p:notesMasterIdLst>
  <p:sldIdLst>
    <p:sldId id="257" r:id="rId2"/>
    <p:sldId id="431" r:id="rId3"/>
    <p:sldId id="432" r:id="rId4"/>
    <p:sldId id="414" r:id="rId5"/>
    <p:sldId id="433" r:id="rId6"/>
    <p:sldId id="434" r:id="rId7"/>
    <p:sldId id="437" r:id="rId8"/>
    <p:sldId id="438" r:id="rId9"/>
    <p:sldId id="439" r:id="rId10"/>
    <p:sldId id="435" r:id="rId11"/>
    <p:sldId id="440" r:id="rId12"/>
    <p:sldId id="441" r:id="rId13"/>
    <p:sldId id="436" r:id="rId14"/>
    <p:sldId id="442" r:id="rId15"/>
    <p:sldId id="443" r:id="rId16"/>
    <p:sldId id="444" r:id="rId17"/>
    <p:sldId id="446" r:id="rId18"/>
    <p:sldId id="445" r:id="rId19"/>
    <p:sldId id="448" r:id="rId20"/>
    <p:sldId id="449" r:id="rId21"/>
    <p:sldId id="447" r:id="rId22"/>
    <p:sldId id="450" r:id="rId23"/>
    <p:sldId id="451" r:id="rId24"/>
    <p:sldId id="452" r:id="rId25"/>
    <p:sldId id="453" r:id="rId26"/>
    <p:sldId id="455" r:id="rId27"/>
    <p:sldId id="424" r:id="rId28"/>
    <p:sldId id="45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53"/>
    <p:restoredTop sz="96654"/>
  </p:normalViewPr>
  <p:slideViewPr>
    <p:cSldViewPr snapToGrid="0" snapToObjects="1">
      <p:cViewPr varScale="1">
        <p:scale>
          <a:sx n="128" d="100"/>
          <a:sy n="128" d="100"/>
        </p:scale>
        <p:origin x="38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8CAEED-5450-EE4D-B412-7C72FD553928}" type="datetimeFigureOut">
              <a:rPr lang="en-US" smtClean="0"/>
              <a:t>10/26/21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5D4152-B4F7-6E48-87AE-D080B5F5F819}" type="slidenum">
              <a:rPr lang="en-US" smtClean="0"/>
              <a:t>‹#›</a:t>
            </a:fld>
            <a:endParaRPr lang="en-US"/>
          </a:p>
        </p:txBody>
      </p:sp>
    </p:spTree>
    <p:extLst>
      <p:ext uri="{BB962C8B-B14F-4D97-AF65-F5344CB8AC3E}">
        <p14:creationId xmlns:p14="http://schemas.microsoft.com/office/powerpoint/2010/main" val="7357210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701F4AFA-AA78-8247-997C-7B9561F110ED}" type="datetime1">
              <a:rPr lang="en-US" smtClean="0"/>
              <a:t>10/26/21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15038914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D111DAC8-18C0-9B45-986A-2669BA20399F}" type="datetime1">
              <a:rPr lang="en-US" smtClean="0"/>
              <a:t>10/26/21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2172628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9A52D4D2-8D81-BF4B-AF4C-E705A1FB5E46}" type="datetime1">
              <a:rPr lang="en-US" smtClean="0"/>
              <a:t>10/26/21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2765737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09600" y="2280746"/>
            <a:ext cx="10972800" cy="384541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7079FF71-E25E-694F-A5A7-3C771CA42C19}" type="datetime1">
              <a:rPr lang="en-US" smtClean="0"/>
              <a:t>10/26/21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2410258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380751"/>
            <a:ext cx="10363200" cy="1362075"/>
          </a:xfrm>
        </p:spPr>
        <p:txBody>
          <a:bodyPr anchor="t"/>
          <a:lstStyle>
            <a:lvl1pPr algn="l">
              <a:defRPr sz="5333"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F7BFAD6E-02AD-1244-AE59-E0A1B32B98B5}" type="datetime1">
              <a:rPr lang="en-US" smtClean="0"/>
              <a:t>10/26/21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3757914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576AB2AC-9E4E-864F-8F7A-49E837ADFBED}" type="datetime1">
              <a:rPr lang="en-US" smtClean="0"/>
              <a:t>10/26/21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30699759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4" y="867339"/>
            <a:ext cx="10972800" cy="1068387"/>
          </a:xfrm>
        </p:spPr>
        <p:txBody>
          <a:bodyPr/>
          <a:lstStyle>
            <a:lvl1pPr>
              <a:defRPr/>
            </a:lvl1pPr>
          </a:lstStyle>
          <a:p>
            <a:r>
              <a:rPr lang="en-US"/>
              <a:t>Click to edit Master title style</a:t>
            </a:r>
            <a:endParaRPr lang="en-US" dirty="0"/>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193372"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72C8D95E-0433-3E41-A2B7-DA6DB5BC1DF2}" type="datetime1">
              <a:rPr lang="en-US" smtClean="0"/>
              <a:t>10/26/21</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1887239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9F400BA3-C81E-754A-8425-9E9DF935F632}" type="datetime1">
              <a:rPr lang="en-US" smtClean="0"/>
              <a:t>10/26/21</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2905004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BE74E7ED-7451-E547-A1B2-E59F9C64C739}" type="datetime1">
              <a:rPr lang="en-US" smtClean="0"/>
              <a:t>10/26/21</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3427206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5"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5" y="1435103"/>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5FB884CE-1E4B-6341-A1C4-15650419E6FA}" type="datetime1">
              <a:rPr lang="en-US" smtClean="0"/>
              <a:t>10/26/21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2026468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6739"/>
          </a:xfrm>
        </p:spPr>
        <p:txBody>
          <a:bodyPr anchor="b"/>
          <a:lstStyle>
            <a:lvl1pPr algn="l">
              <a:defRPr sz="2667"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82E4D19D-ABEE-2F4A-B456-14682B8CC07C}" type="datetime1">
              <a:rPr lang="en-US" smtClean="0"/>
              <a:t>10/26/21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1493394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3"/>
            <a:ext cx="10972800" cy="10683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0"/>
            <a:ext cx="10972800" cy="3103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fontAlgn="auto">
              <a:spcBef>
                <a:spcPts val="0"/>
              </a:spcBef>
              <a:spcAft>
                <a:spcPts val="0"/>
              </a:spcAft>
              <a:defRPr sz="16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D3C5CF7C-57F2-214E-8B3D-31D516F00CF1}" type="datetime1">
              <a:rPr lang="en-US" smtClean="0"/>
              <a:t>10/26/21</a:t>
            </a:fld>
            <a:endParaRPr lang="en-US" dirty="0"/>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fontAlgn="auto">
              <a:spcBef>
                <a:spcPts val="0"/>
              </a:spcBef>
              <a:spcAft>
                <a:spcPts val="0"/>
              </a:spcAft>
              <a:defRPr sz="16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fontAlgn="auto">
              <a:spcBef>
                <a:spcPts val="0"/>
              </a:spcBef>
              <a:spcAft>
                <a:spcPts val="0"/>
              </a:spcAft>
              <a:defRPr sz="16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12202925" cy="609600"/>
          </a:xfrm>
          <a:prstGeom prst="rect">
            <a:avLst/>
          </a:prstGeom>
        </p:spPr>
      </p:pic>
    </p:spTree>
    <p:extLst>
      <p:ext uri="{BB962C8B-B14F-4D97-AF65-F5344CB8AC3E}">
        <p14:creationId xmlns:p14="http://schemas.microsoft.com/office/powerpoint/2010/main" val="23903741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609585" rtl="0" eaLnBrk="1" fontAlgn="base" hangingPunct="1">
        <a:spcBef>
          <a:spcPct val="0"/>
        </a:spcBef>
        <a:spcAft>
          <a:spcPct val="0"/>
        </a:spcAft>
        <a:defRPr sz="4267" b="1" kern="1200">
          <a:solidFill>
            <a:schemeClr val="tx1"/>
          </a:solidFill>
          <a:latin typeface="Arial"/>
          <a:ea typeface="ＭＳ Ｐゴシック" charset="0"/>
          <a:cs typeface="Arial"/>
        </a:defRPr>
      </a:lvl1pPr>
      <a:lvl2pPr algn="ctr" defTabSz="609585" rtl="0" eaLnBrk="1" fontAlgn="base" hangingPunct="1">
        <a:spcBef>
          <a:spcPct val="0"/>
        </a:spcBef>
        <a:spcAft>
          <a:spcPct val="0"/>
        </a:spcAft>
        <a:defRPr sz="4267" b="1">
          <a:solidFill>
            <a:schemeClr val="tx1"/>
          </a:solidFill>
          <a:latin typeface="Arial" charset="0"/>
          <a:ea typeface="ＭＳ Ｐゴシック" charset="0"/>
        </a:defRPr>
      </a:lvl2pPr>
      <a:lvl3pPr algn="ctr" defTabSz="609585" rtl="0" eaLnBrk="1" fontAlgn="base" hangingPunct="1">
        <a:spcBef>
          <a:spcPct val="0"/>
        </a:spcBef>
        <a:spcAft>
          <a:spcPct val="0"/>
        </a:spcAft>
        <a:defRPr sz="4267" b="1">
          <a:solidFill>
            <a:schemeClr val="tx1"/>
          </a:solidFill>
          <a:latin typeface="Arial" charset="0"/>
          <a:ea typeface="ＭＳ Ｐゴシック" charset="0"/>
        </a:defRPr>
      </a:lvl3pPr>
      <a:lvl4pPr algn="ctr" defTabSz="609585" rtl="0" eaLnBrk="1" fontAlgn="base" hangingPunct="1">
        <a:spcBef>
          <a:spcPct val="0"/>
        </a:spcBef>
        <a:spcAft>
          <a:spcPct val="0"/>
        </a:spcAft>
        <a:defRPr sz="4267" b="1">
          <a:solidFill>
            <a:schemeClr val="tx1"/>
          </a:solidFill>
          <a:latin typeface="Arial" charset="0"/>
          <a:ea typeface="ＭＳ Ｐゴシック" charset="0"/>
        </a:defRPr>
      </a:lvl4pPr>
      <a:lvl5pPr algn="ctr" defTabSz="609585" rtl="0" eaLnBrk="1" fontAlgn="base" hangingPunct="1">
        <a:spcBef>
          <a:spcPct val="0"/>
        </a:spcBef>
        <a:spcAft>
          <a:spcPct val="0"/>
        </a:spcAft>
        <a:defRPr sz="4267" b="1">
          <a:solidFill>
            <a:schemeClr val="tx1"/>
          </a:solidFill>
          <a:latin typeface="Arial" charset="0"/>
          <a:ea typeface="ＭＳ Ｐゴシック" charset="0"/>
        </a:defRPr>
      </a:lvl5pPr>
      <a:lvl6pPr marL="609585" algn="ctr" defTabSz="609585" rtl="0" eaLnBrk="1" fontAlgn="base" hangingPunct="1">
        <a:spcBef>
          <a:spcPct val="0"/>
        </a:spcBef>
        <a:spcAft>
          <a:spcPct val="0"/>
        </a:spcAft>
        <a:defRPr sz="4267" b="1">
          <a:solidFill>
            <a:schemeClr val="tx1"/>
          </a:solidFill>
          <a:latin typeface="Arial" charset="0"/>
          <a:ea typeface="ＭＳ Ｐゴシック" charset="0"/>
        </a:defRPr>
      </a:lvl6pPr>
      <a:lvl7pPr marL="1219170" algn="ctr" defTabSz="609585" rtl="0" eaLnBrk="1" fontAlgn="base" hangingPunct="1">
        <a:spcBef>
          <a:spcPct val="0"/>
        </a:spcBef>
        <a:spcAft>
          <a:spcPct val="0"/>
        </a:spcAft>
        <a:defRPr sz="4267" b="1">
          <a:solidFill>
            <a:schemeClr val="tx1"/>
          </a:solidFill>
          <a:latin typeface="Arial" charset="0"/>
          <a:ea typeface="ＭＳ Ｐゴシック" charset="0"/>
        </a:defRPr>
      </a:lvl7pPr>
      <a:lvl8pPr marL="1828754" algn="ctr" defTabSz="609585" rtl="0" eaLnBrk="1" fontAlgn="base" hangingPunct="1">
        <a:spcBef>
          <a:spcPct val="0"/>
        </a:spcBef>
        <a:spcAft>
          <a:spcPct val="0"/>
        </a:spcAft>
        <a:defRPr sz="4267" b="1">
          <a:solidFill>
            <a:schemeClr val="tx1"/>
          </a:solidFill>
          <a:latin typeface="Arial" charset="0"/>
          <a:ea typeface="ＭＳ Ｐゴシック" charset="0"/>
        </a:defRPr>
      </a:lvl8pPr>
      <a:lvl9pPr marL="2438339" algn="ctr" defTabSz="609585" rtl="0" eaLnBrk="1" fontAlgn="base" hangingPunct="1">
        <a:spcBef>
          <a:spcPct val="0"/>
        </a:spcBef>
        <a:spcAft>
          <a:spcPct val="0"/>
        </a:spcAft>
        <a:defRPr sz="4267" b="1">
          <a:solidFill>
            <a:schemeClr val="tx1"/>
          </a:solidFill>
          <a:latin typeface="Arial" charset="0"/>
          <a:ea typeface="ＭＳ Ｐゴシック" charset="0"/>
        </a:defRPr>
      </a:lvl9pPr>
    </p:titleStyle>
    <p:bodyStyle>
      <a:lvl1pPr marL="457189" indent="-457189"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1pPr>
      <a:lvl2pPr marL="990575" indent="-380990"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2pPr>
      <a:lvl3pPr marL="1523962" indent="-304792" algn="l" defTabSz="609585"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2133547" indent="-304792" algn="l" defTabSz="609585" rtl="0" eaLnBrk="1" fontAlgn="base" hangingPunct="1">
        <a:spcBef>
          <a:spcPct val="20000"/>
        </a:spcBef>
        <a:spcAft>
          <a:spcPct val="0"/>
        </a:spcAft>
        <a:buFont typeface="Arial" charset="0"/>
        <a:buChar char="–"/>
        <a:defRPr sz="1867" kern="1200">
          <a:solidFill>
            <a:schemeClr val="tx1"/>
          </a:solidFill>
          <a:latin typeface="Arial"/>
          <a:ea typeface="ＭＳ Ｐゴシック" charset="0"/>
          <a:cs typeface="Arial"/>
        </a:defRPr>
      </a:lvl4pPr>
      <a:lvl5pPr marL="2743131" indent="-304792" algn="l" defTabSz="609585" rtl="0" eaLnBrk="1" fontAlgn="base" hangingPunct="1">
        <a:spcBef>
          <a:spcPct val="20000"/>
        </a:spcBef>
        <a:spcAft>
          <a:spcPct val="0"/>
        </a:spcAft>
        <a:buFont typeface="Arial" charset="0"/>
        <a:buChar char="»"/>
        <a:defRPr sz="1333" kern="1200">
          <a:solidFill>
            <a:schemeClr val="tx1"/>
          </a:solidFill>
          <a:latin typeface="Arial"/>
          <a:ea typeface="ＭＳ Ｐゴシック" charset="0"/>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98C24-8575-8644-833E-593D27AC502F}"/>
              </a:ext>
            </a:extLst>
          </p:cNvPr>
          <p:cNvSpPr>
            <a:spLocks noGrp="1"/>
          </p:cNvSpPr>
          <p:nvPr>
            <p:ph type="ctrTitle"/>
          </p:nvPr>
        </p:nvSpPr>
        <p:spPr/>
        <p:txBody>
          <a:bodyPr/>
          <a:lstStyle/>
          <a:p>
            <a:r>
              <a:rPr lang="en-US" sz="4000" dirty="0"/>
              <a:t>NE 591: Advanced Reactor Materials</a:t>
            </a:r>
          </a:p>
        </p:txBody>
      </p:sp>
      <p:sp>
        <p:nvSpPr>
          <p:cNvPr id="3" name="Subtitle 2">
            <a:extLst>
              <a:ext uri="{FF2B5EF4-FFF2-40B4-BE49-F238E27FC236}">
                <a16:creationId xmlns:a16="http://schemas.microsoft.com/office/drawing/2014/main" id="{62187F49-5DA5-4E46-B793-DAB018625C3A}"/>
              </a:ext>
            </a:extLst>
          </p:cNvPr>
          <p:cNvSpPr>
            <a:spLocks noGrp="1"/>
          </p:cNvSpPr>
          <p:nvPr>
            <p:ph type="subTitle" idx="1"/>
          </p:nvPr>
        </p:nvSpPr>
        <p:spPr/>
        <p:txBody>
          <a:bodyPr/>
          <a:lstStyle/>
          <a:p>
            <a:r>
              <a:rPr lang="en-US" dirty="0"/>
              <a:t>Fall 2021</a:t>
            </a:r>
          </a:p>
          <a:p>
            <a:r>
              <a:rPr lang="en-US" dirty="0"/>
              <a:t>Dr. Benjamin Beeler</a:t>
            </a:r>
          </a:p>
        </p:txBody>
      </p:sp>
      <p:sp>
        <p:nvSpPr>
          <p:cNvPr id="4" name="Slide Number Placeholder 3">
            <a:extLst>
              <a:ext uri="{FF2B5EF4-FFF2-40B4-BE49-F238E27FC236}">
                <a16:creationId xmlns:a16="http://schemas.microsoft.com/office/drawing/2014/main" id="{D3A59C09-7130-3E40-BE71-8FD8881EF0C1}"/>
              </a:ext>
            </a:extLst>
          </p:cNvPr>
          <p:cNvSpPr>
            <a:spLocks noGrp="1"/>
          </p:cNvSpPr>
          <p:nvPr>
            <p:ph type="sldNum" sz="quarter" idx="12"/>
          </p:nvPr>
        </p:nvSpPr>
        <p:spPr/>
        <p:txBody>
          <a:bodyPr/>
          <a:lstStyle/>
          <a:p>
            <a:pPr>
              <a:defRPr/>
            </a:pPr>
            <a:fld id="{01E82176-A547-F94B-AC51-D6E9C882CB88}" type="slidenum">
              <a:rPr lang="en-US" smtClean="0"/>
              <a:pPr>
                <a:defRPr/>
              </a:pPr>
              <a:t>1</a:t>
            </a:fld>
            <a:endParaRPr lang="en-US"/>
          </a:p>
        </p:txBody>
      </p:sp>
    </p:spTree>
    <p:extLst>
      <p:ext uri="{BB962C8B-B14F-4D97-AF65-F5344CB8AC3E}">
        <p14:creationId xmlns:p14="http://schemas.microsoft.com/office/powerpoint/2010/main" val="33407828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83658-E0BE-2948-AC93-3B382352071A}"/>
              </a:ext>
            </a:extLst>
          </p:cNvPr>
          <p:cNvSpPr>
            <a:spLocks noGrp="1"/>
          </p:cNvSpPr>
          <p:nvPr>
            <p:ph type="title"/>
          </p:nvPr>
        </p:nvSpPr>
        <p:spPr/>
        <p:txBody>
          <a:bodyPr/>
          <a:lstStyle/>
          <a:p>
            <a:r>
              <a:rPr lang="en-US" dirty="0"/>
              <a:t>MN Crystal Structure</a:t>
            </a:r>
          </a:p>
        </p:txBody>
      </p:sp>
      <p:pic>
        <p:nvPicPr>
          <p:cNvPr id="6" name="Content Placeholder 5">
            <a:extLst>
              <a:ext uri="{FF2B5EF4-FFF2-40B4-BE49-F238E27FC236}">
                <a16:creationId xmlns:a16="http://schemas.microsoft.com/office/drawing/2014/main" id="{D4AB77CD-DF9F-B749-88BF-61C4792A6F76}"/>
              </a:ext>
            </a:extLst>
          </p:cNvPr>
          <p:cNvPicPr>
            <a:picLocks noGrp="1" noChangeAspect="1"/>
          </p:cNvPicPr>
          <p:nvPr>
            <p:ph sz="half" idx="1"/>
          </p:nvPr>
        </p:nvPicPr>
        <p:blipFill>
          <a:blip r:embed="rId2"/>
          <a:stretch>
            <a:fillRect/>
          </a:stretch>
        </p:blipFill>
        <p:spPr>
          <a:xfrm>
            <a:off x="860948" y="1968500"/>
            <a:ext cx="4882104" cy="4157663"/>
          </a:xfrm>
          <a:prstGeom prst="rect">
            <a:avLst/>
          </a:prstGeom>
        </p:spPr>
      </p:pic>
      <p:pic>
        <p:nvPicPr>
          <p:cNvPr id="7" name="Content Placeholder 6">
            <a:extLst>
              <a:ext uri="{FF2B5EF4-FFF2-40B4-BE49-F238E27FC236}">
                <a16:creationId xmlns:a16="http://schemas.microsoft.com/office/drawing/2014/main" id="{F7BBACBA-F349-E646-8B0E-E0EA2CCDCFC2}"/>
              </a:ext>
            </a:extLst>
          </p:cNvPr>
          <p:cNvPicPr>
            <a:picLocks noGrp="1" noChangeAspect="1"/>
          </p:cNvPicPr>
          <p:nvPr>
            <p:ph sz="half" idx="2"/>
          </p:nvPr>
        </p:nvPicPr>
        <p:blipFill>
          <a:blip r:embed="rId3"/>
          <a:stretch>
            <a:fillRect/>
          </a:stretch>
        </p:blipFill>
        <p:spPr>
          <a:xfrm>
            <a:off x="6355382" y="1968500"/>
            <a:ext cx="5069236" cy="4157663"/>
          </a:xfrm>
          <a:prstGeom prst="rect">
            <a:avLst/>
          </a:prstGeom>
        </p:spPr>
      </p:pic>
      <p:sp>
        <p:nvSpPr>
          <p:cNvPr id="5" name="Slide Number Placeholder 4">
            <a:extLst>
              <a:ext uri="{FF2B5EF4-FFF2-40B4-BE49-F238E27FC236}">
                <a16:creationId xmlns:a16="http://schemas.microsoft.com/office/drawing/2014/main" id="{83F84630-7890-6B48-AAEC-F02D377DB60E}"/>
              </a:ext>
            </a:extLst>
          </p:cNvPr>
          <p:cNvSpPr>
            <a:spLocks noGrp="1"/>
          </p:cNvSpPr>
          <p:nvPr>
            <p:ph type="sldNum" sz="quarter" idx="12"/>
          </p:nvPr>
        </p:nvSpPr>
        <p:spPr/>
        <p:txBody>
          <a:bodyPr/>
          <a:lstStyle/>
          <a:p>
            <a:pPr>
              <a:defRPr/>
            </a:pPr>
            <a:fld id="{EC35E9FC-F6D5-0349-BBED-EA7D7A9BC49B}" type="slidenum">
              <a:rPr lang="en-US" smtClean="0"/>
              <a:pPr>
                <a:defRPr/>
              </a:pPr>
              <a:t>10</a:t>
            </a:fld>
            <a:endParaRPr lang="en-US"/>
          </a:p>
        </p:txBody>
      </p:sp>
    </p:spTree>
    <p:extLst>
      <p:ext uri="{BB962C8B-B14F-4D97-AF65-F5344CB8AC3E}">
        <p14:creationId xmlns:p14="http://schemas.microsoft.com/office/powerpoint/2010/main" val="36030781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1B2D8-0A89-6E41-8D76-2EB715645836}"/>
              </a:ext>
            </a:extLst>
          </p:cNvPr>
          <p:cNvSpPr>
            <a:spLocks noGrp="1"/>
          </p:cNvSpPr>
          <p:nvPr>
            <p:ph type="title"/>
          </p:nvPr>
        </p:nvSpPr>
        <p:spPr/>
        <p:txBody>
          <a:bodyPr/>
          <a:lstStyle/>
          <a:p>
            <a:r>
              <a:rPr lang="en-US" dirty="0"/>
              <a:t>Ternary U/Pu-N</a:t>
            </a:r>
          </a:p>
        </p:txBody>
      </p:sp>
      <p:sp>
        <p:nvSpPr>
          <p:cNvPr id="3" name="Content Placeholder 2">
            <a:extLst>
              <a:ext uri="{FF2B5EF4-FFF2-40B4-BE49-F238E27FC236}">
                <a16:creationId xmlns:a16="http://schemas.microsoft.com/office/drawing/2014/main" id="{B283B449-B0E5-7649-BDB0-4DFADBEBB2EA}"/>
              </a:ext>
            </a:extLst>
          </p:cNvPr>
          <p:cNvSpPr>
            <a:spLocks noGrp="1"/>
          </p:cNvSpPr>
          <p:nvPr>
            <p:ph sz="half" idx="1"/>
          </p:nvPr>
        </p:nvSpPr>
        <p:spPr/>
        <p:txBody>
          <a:bodyPr/>
          <a:lstStyle/>
          <a:p>
            <a:r>
              <a:rPr lang="en-US" sz="2200" dirty="0"/>
              <a:t>The ternary system is characterized by a complete solubility of UN and </a:t>
            </a:r>
            <a:r>
              <a:rPr lang="en-US" sz="2200" dirty="0" err="1"/>
              <a:t>PuN</a:t>
            </a:r>
            <a:endParaRPr lang="en-US" sz="2200" dirty="0"/>
          </a:p>
          <a:p>
            <a:r>
              <a:rPr lang="en-US" sz="2200" dirty="0"/>
              <a:t>The (</a:t>
            </a:r>
            <a:r>
              <a:rPr lang="en-US" sz="2200" dirty="0" err="1"/>
              <a:t>U,Pu</a:t>
            </a:r>
            <a:r>
              <a:rPr lang="en-US" sz="2200" dirty="0"/>
              <a:t>)N phase has a narrow composition range of the N/(</a:t>
            </a:r>
            <a:r>
              <a:rPr lang="en-US" sz="2200" dirty="0" err="1"/>
              <a:t>U+Pu</a:t>
            </a:r>
            <a:r>
              <a:rPr lang="en-US" sz="2200" dirty="0"/>
              <a:t>) molar ratio</a:t>
            </a:r>
          </a:p>
          <a:p>
            <a:r>
              <a:rPr lang="en-US" sz="2200" dirty="0"/>
              <a:t>Although Pu2N3 does not exist in the Pu–N system, a </a:t>
            </a:r>
            <a:r>
              <a:rPr lang="en-US" sz="2200" dirty="0" err="1"/>
              <a:t>sesquinitride</a:t>
            </a:r>
            <a:r>
              <a:rPr lang="en-US" sz="2200" dirty="0"/>
              <a:t> phase was identified in the U–Pu–N system at a Pu/(</a:t>
            </a:r>
            <a:r>
              <a:rPr lang="en-US" sz="2200" dirty="0" err="1"/>
              <a:t>U+Pu</a:t>
            </a:r>
            <a:r>
              <a:rPr lang="en-US" sz="2200" dirty="0"/>
              <a:t>) molar ratio of 0.15</a:t>
            </a:r>
          </a:p>
          <a:p>
            <a:endParaRPr lang="en-US" sz="2200" dirty="0"/>
          </a:p>
        </p:txBody>
      </p:sp>
      <p:sp>
        <p:nvSpPr>
          <p:cNvPr id="4" name="Content Placeholder 3">
            <a:extLst>
              <a:ext uri="{FF2B5EF4-FFF2-40B4-BE49-F238E27FC236}">
                <a16:creationId xmlns:a16="http://schemas.microsoft.com/office/drawing/2014/main" id="{9F01189D-7A4E-DF47-93AD-6BF2AA1DFE0B}"/>
              </a:ext>
            </a:extLst>
          </p:cNvPr>
          <p:cNvSpPr>
            <a:spLocks noGrp="1"/>
          </p:cNvSpPr>
          <p:nvPr>
            <p:ph sz="half" idx="2"/>
          </p:nvPr>
        </p:nvSpPr>
        <p:spPr/>
        <p:txBody>
          <a:bodyPr/>
          <a:lstStyle/>
          <a:p>
            <a:r>
              <a:rPr lang="en-US" sz="2200" dirty="0"/>
              <a:t>In a mononitride lattice with NaCl-type structure, small nitrogen atoms are incorporated into a dense face-centered cubic packing of metal atoms</a:t>
            </a:r>
          </a:p>
          <a:p>
            <a:endParaRPr lang="en-US" sz="2200" dirty="0"/>
          </a:p>
        </p:txBody>
      </p:sp>
      <p:sp>
        <p:nvSpPr>
          <p:cNvPr id="5" name="Slide Number Placeholder 4">
            <a:extLst>
              <a:ext uri="{FF2B5EF4-FFF2-40B4-BE49-F238E27FC236}">
                <a16:creationId xmlns:a16="http://schemas.microsoft.com/office/drawing/2014/main" id="{AC0980D8-C0F8-D54F-8AA3-6D305D4EE32F}"/>
              </a:ext>
            </a:extLst>
          </p:cNvPr>
          <p:cNvSpPr>
            <a:spLocks noGrp="1"/>
          </p:cNvSpPr>
          <p:nvPr>
            <p:ph type="sldNum" sz="quarter" idx="12"/>
          </p:nvPr>
        </p:nvSpPr>
        <p:spPr/>
        <p:txBody>
          <a:bodyPr/>
          <a:lstStyle/>
          <a:p>
            <a:pPr>
              <a:defRPr/>
            </a:pPr>
            <a:fld id="{EC35E9FC-F6D5-0349-BBED-EA7D7A9BC49B}" type="slidenum">
              <a:rPr lang="en-US" smtClean="0"/>
              <a:pPr>
                <a:defRPr/>
              </a:pPr>
              <a:t>11</a:t>
            </a:fld>
            <a:endParaRPr lang="en-US"/>
          </a:p>
        </p:txBody>
      </p:sp>
      <p:pic>
        <p:nvPicPr>
          <p:cNvPr id="7" name="Content Placeholder 6">
            <a:extLst>
              <a:ext uri="{FF2B5EF4-FFF2-40B4-BE49-F238E27FC236}">
                <a16:creationId xmlns:a16="http://schemas.microsoft.com/office/drawing/2014/main" id="{47F34E8C-7265-364E-9819-4A5C6B25A1CB}"/>
              </a:ext>
            </a:extLst>
          </p:cNvPr>
          <p:cNvPicPr>
            <a:picLocks noChangeAspect="1"/>
          </p:cNvPicPr>
          <p:nvPr/>
        </p:nvPicPr>
        <p:blipFill rotWithShape="1">
          <a:blip r:embed="rId2"/>
          <a:srcRect r="51246" b="47584"/>
          <a:stretch/>
        </p:blipFill>
        <p:spPr bwMode="auto">
          <a:xfrm>
            <a:off x="7533033" y="3684277"/>
            <a:ext cx="2844800" cy="28349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pic>
    </p:spTree>
    <p:extLst>
      <p:ext uri="{BB962C8B-B14F-4D97-AF65-F5344CB8AC3E}">
        <p14:creationId xmlns:p14="http://schemas.microsoft.com/office/powerpoint/2010/main" val="608770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E5D1F7C-4A5C-0440-9AE9-6F62181F0D57}"/>
              </a:ext>
            </a:extLst>
          </p:cNvPr>
          <p:cNvPicPr>
            <a:picLocks noChangeAspect="1"/>
          </p:cNvPicPr>
          <p:nvPr/>
        </p:nvPicPr>
        <p:blipFill>
          <a:blip r:embed="rId2"/>
          <a:stretch>
            <a:fillRect/>
          </a:stretch>
        </p:blipFill>
        <p:spPr>
          <a:xfrm>
            <a:off x="8007626" y="4001097"/>
            <a:ext cx="3574774" cy="2706282"/>
          </a:xfrm>
          <a:prstGeom prst="rect">
            <a:avLst/>
          </a:prstGeom>
        </p:spPr>
      </p:pic>
      <p:sp>
        <p:nvSpPr>
          <p:cNvPr id="2" name="Title 1">
            <a:extLst>
              <a:ext uri="{FF2B5EF4-FFF2-40B4-BE49-F238E27FC236}">
                <a16:creationId xmlns:a16="http://schemas.microsoft.com/office/drawing/2014/main" id="{1DB45949-24EC-7D4D-90DC-323367E6A753}"/>
              </a:ext>
            </a:extLst>
          </p:cNvPr>
          <p:cNvSpPr>
            <a:spLocks noGrp="1"/>
          </p:cNvSpPr>
          <p:nvPr>
            <p:ph type="title"/>
          </p:nvPr>
        </p:nvSpPr>
        <p:spPr/>
        <p:txBody>
          <a:bodyPr/>
          <a:lstStyle/>
          <a:p>
            <a:r>
              <a:rPr lang="en-US" dirty="0"/>
              <a:t>Effect of Pu on U/Pu N Properties</a:t>
            </a:r>
          </a:p>
        </p:txBody>
      </p:sp>
      <p:sp>
        <p:nvSpPr>
          <p:cNvPr id="3" name="Content Placeholder 2">
            <a:extLst>
              <a:ext uri="{FF2B5EF4-FFF2-40B4-BE49-F238E27FC236}">
                <a16:creationId xmlns:a16="http://schemas.microsoft.com/office/drawing/2014/main" id="{4993ED67-FAC7-4740-8173-9AC6766AC290}"/>
              </a:ext>
            </a:extLst>
          </p:cNvPr>
          <p:cNvSpPr>
            <a:spLocks noGrp="1"/>
          </p:cNvSpPr>
          <p:nvPr>
            <p:ph sz="half" idx="1"/>
          </p:nvPr>
        </p:nvSpPr>
        <p:spPr>
          <a:xfrm>
            <a:off x="609600" y="1968503"/>
            <a:ext cx="10972800" cy="1987271"/>
          </a:xfrm>
        </p:spPr>
        <p:txBody>
          <a:bodyPr/>
          <a:lstStyle/>
          <a:p>
            <a:r>
              <a:rPr lang="en-US" sz="2200" dirty="0"/>
              <a:t>The addition of Pu can dramatically affect thermophysical properties</a:t>
            </a:r>
          </a:p>
          <a:p>
            <a:r>
              <a:rPr lang="en-US" sz="2200" dirty="0"/>
              <a:t>Pu is more volatile than U, and has a higher vapor pressure</a:t>
            </a:r>
          </a:p>
          <a:p>
            <a:r>
              <a:rPr lang="en-US" sz="2200" dirty="0"/>
              <a:t>Pu degrades the thermal conductivity by as much as 2X</a:t>
            </a:r>
          </a:p>
          <a:p>
            <a:r>
              <a:rPr lang="en-US" sz="2200" dirty="0" err="1"/>
              <a:t>PuN</a:t>
            </a:r>
            <a:r>
              <a:rPr lang="en-US" sz="2200" dirty="0"/>
              <a:t> is less stable than UN, and could be susceptible to radiolysis</a:t>
            </a:r>
          </a:p>
        </p:txBody>
      </p:sp>
      <p:pic>
        <p:nvPicPr>
          <p:cNvPr id="6" name="Content Placeholder 5">
            <a:extLst>
              <a:ext uri="{FF2B5EF4-FFF2-40B4-BE49-F238E27FC236}">
                <a16:creationId xmlns:a16="http://schemas.microsoft.com/office/drawing/2014/main" id="{9E6DB7B1-0C9F-5646-BC6F-150828BA484B}"/>
              </a:ext>
            </a:extLst>
          </p:cNvPr>
          <p:cNvPicPr>
            <a:picLocks noGrp="1" noChangeAspect="1"/>
          </p:cNvPicPr>
          <p:nvPr>
            <p:ph sz="half" idx="2"/>
          </p:nvPr>
        </p:nvPicPr>
        <p:blipFill>
          <a:blip r:embed="rId3"/>
          <a:stretch>
            <a:fillRect/>
          </a:stretch>
        </p:blipFill>
        <p:spPr>
          <a:xfrm>
            <a:off x="4296327" y="4001097"/>
            <a:ext cx="3708136" cy="2720379"/>
          </a:xfrm>
          <a:prstGeom prst="rect">
            <a:avLst/>
          </a:prstGeom>
        </p:spPr>
      </p:pic>
      <p:sp>
        <p:nvSpPr>
          <p:cNvPr id="5" name="Slide Number Placeholder 4">
            <a:extLst>
              <a:ext uri="{FF2B5EF4-FFF2-40B4-BE49-F238E27FC236}">
                <a16:creationId xmlns:a16="http://schemas.microsoft.com/office/drawing/2014/main" id="{C9BB71B1-8395-9746-80A3-F456182A5726}"/>
              </a:ext>
            </a:extLst>
          </p:cNvPr>
          <p:cNvSpPr>
            <a:spLocks noGrp="1"/>
          </p:cNvSpPr>
          <p:nvPr>
            <p:ph type="sldNum" sz="quarter" idx="12"/>
          </p:nvPr>
        </p:nvSpPr>
        <p:spPr/>
        <p:txBody>
          <a:bodyPr/>
          <a:lstStyle/>
          <a:p>
            <a:pPr>
              <a:defRPr/>
            </a:pPr>
            <a:fld id="{EC35E9FC-F6D5-0349-BBED-EA7D7A9BC49B}" type="slidenum">
              <a:rPr lang="en-US" smtClean="0"/>
              <a:pPr>
                <a:defRPr/>
              </a:pPr>
              <a:t>12</a:t>
            </a:fld>
            <a:endParaRPr lang="en-US"/>
          </a:p>
        </p:txBody>
      </p:sp>
      <p:pic>
        <p:nvPicPr>
          <p:cNvPr id="8" name="Picture 7">
            <a:extLst>
              <a:ext uri="{FF2B5EF4-FFF2-40B4-BE49-F238E27FC236}">
                <a16:creationId xmlns:a16="http://schemas.microsoft.com/office/drawing/2014/main" id="{4C697AB1-67DC-0D49-B671-34F1C6D984B8}"/>
              </a:ext>
            </a:extLst>
          </p:cNvPr>
          <p:cNvPicPr>
            <a:picLocks noChangeAspect="1"/>
          </p:cNvPicPr>
          <p:nvPr/>
        </p:nvPicPr>
        <p:blipFill>
          <a:blip r:embed="rId4"/>
          <a:stretch>
            <a:fillRect/>
          </a:stretch>
        </p:blipFill>
        <p:spPr>
          <a:xfrm>
            <a:off x="439254" y="4086154"/>
            <a:ext cx="3861076" cy="2771846"/>
          </a:xfrm>
          <a:prstGeom prst="rect">
            <a:avLst/>
          </a:prstGeom>
        </p:spPr>
      </p:pic>
    </p:spTree>
    <p:extLst>
      <p:ext uri="{BB962C8B-B14F-4D97-AF65-F5344CB8AC3E}">
        <p14:creationId xmlns:p14="http://schemas.microsoft.com/office/powerpoint/2010/main" val="1561381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E1878-00CA-8F4C-87E0-758D93D0C4F7}"/>
              </a:ext>
            </a:extLst>
          </p:cNvPr>
          <p:cNvSpPr>
            <a:spLocks noGrp="1"/>
          </p:cNvSpPr>
          <p:nvPr>
            <p:ph type="title"/>
          </p:nvPr>
        </p:nvSpPr>
        <p:spPr/>
        <p:txBody>
          <a:bodyPr/>
          <a:lstStyle/>
          <a:p>
            <a:r>
              <a:rPr lang="en-US" dirty="0"/>
              <a:t>Nitride Fabrication</a:t>
            </a:r>
          </a:p>
        </p:txBody>
      </p:sp>
      <p:sp>
        <p:nvSpPr>
          <p:cNvPr id="3" name="Content Placeholder 2">
            <a:extLst>
              <a:ext uri="{FF2B5EF4-FFF2-40B4-BE49-F238E27FC236}">
                <a16:creationId xmlns:a16="http://schemas.microsoft.com/office/drawing/2014/main" id="{69B8B896-E415-2B4B-91EE-7CCDDACE4435}"/>
              </a:ext>
            </a:extLst>
          </p:cNvPr>
          <p:cNvSpPr>
            <a:spLocks noGrp="1"/>
          </p:cNvSpPr>
          <p:nvPr>
            <p:ph sz="half" idx="1"/>
          </p:nvPr>
        </p:nvSpPr>
        <p:spPr/>
        <p:txBody>
          <a:bodyPr/>
          <a:lstStyle/>
          <a:p>
            <a:r>
              <a:rPr lang="en-US" sz="2200" dirty="0"/>
              <a:t>Similar to carbide fuels, preparation of nitrides from either metallic sources or from the </a:t>
            </a:r>
            <a:r>
              <a:rPr lang="en-US" sz="2200" dirty="0" err="1"/>
              <a:t>hydriding</a:t>
            </a:r>
            <a:r>
              <a:rPr lang="en-US" sz="2200" dirty="0"/>
              <a:t>-dehydriding process were explored in the 1960s and remain an option for laboratory implementation</a:t>
            </a:r>
          </a:p>
          <a:p>
            <a:r>
              <a:rPr lang="en-US" sz="2200" dirty="0"/>
              <a:t>These reactions are exothermic and should be carried out slowly by temperature cycling for better control of the products</a:t>
            </a:r>
          </a:p>
          <a:p>
            <a:r>
              <a:rPr lang="en-US" sz="2200" dirty="0"/>
              <a:t>It is difficult to apply the metal or hydride route to a technological fuel production line</a:t>
            </a:r>
          </a:p>
          <a:p>
            <a:endParaRPr lang="en-US" sz="2200" dirty="0"/>
          </a:p>
          <a:p>
            <a:endParaRPr lang="en-US" sz="2200" dirty="0"/>
          </a:p>
          <a:p>
            <a:endParaRPr lang="en-US" sz="2200" dirty="0"/>
          </a:p>
        </p:txBody>
      </p:sp>
      <p:sp>
        <p:nvSpPr>
          <p:cNvPr id="4" name="Content Placeholder 3">
            <a:extLst>
              <a:ext uri="{FF2B5EF4-FFF2-40B4-BE49-F238E27FC236}">
                <a16:creationId xmlns:a16="http://schemas.microsoft.com/office/drawing/2014/main" id="{70C5C040-3C32-1548-83F7-0BA1D190299F}"/>
              </a:ext>
            </a:extLst>
          </p:cNvPr>
          <p:cNvSpPr>
            <a:spLocks noGrp="1"/>
          </p:cNvSpPr>
          <p:nvPr>
            <p:ph sz="half" idx="2"/>
          </p:nvPr>
        </p:nvSpPr>
        <p:spPr/>
        <p:txBody>
          <a:bodyPr/>
          <a:lstStyle/>
          <a:p>
            <a:r>
              <a:rPr lang="en-US" sz="2200" dirty="0"/>
              <a:t>These processes include the nitridation of U or Pu metal in N2 or NH3 at 1073–1173 K, arc-melting of U or Pu metal under N2 pressure, nitridation of fine-grained U or Pu powder formed by the decomposition of hydrides with N2 or NH3 and direct reaction of UH3 or PuH</a:t>
            </a:r>
            <a:r>
              <a:rPr lang="en-US" sz="2200" baseline="-25000" dirty="0"/>
              <a:t>2.7 </a:t>
            </a:r>
            <a:r>
              <a:rPr lang="en-US" sz="2200" dirty="0"/>
              <a:t>with N2 or NH3</a:t>
            </a:r>
          </a:p>
          <a:p>
            <a:endParaRPr lang="en-US" sz="2200" dirty="0"/>
          </a:p>
        </p:txBody>
      </p:sp>
      <p:sp>
        <p:nvSpPr>
          <p:cNvPr id="5" name="Slide Number Placeholder 4">
            <a:extLst>
              <a:ext uri="{FF2B5EF4-FFF2-40B4-BE49-F238E27FC236}">
                <a16:creationId xmlns:a16="http://schemas.microsoft.com/office/drawing/2014/main" id="{CE371DDD-2697-F04E-8EED-29C10B6EB5C4}"/>
              </a:ext>
            </a:extLst>
          </p:cNvPr>
          <p:cNvSpPr>
            <a:spLocks noGrp="1"/>
          </p:cNvSpPr>
          <p:nvPr>
            <p:ph type="sldNum" sz="quarter" idx="12"/>
          </p:nvPr>
        </p:nvSpPr>
        <p:spPr/>
        <p:txBody>
          <a:bodyPr/>
          <a:lstStyle/>
          <a:p>
            <a:pPr>
              <a:defRPr/>
            </a:pPr>
            <a:fld id="{EC35E9FC-F6D5-0349-BBED-EA7D7A9BC49B}" type="slidenum">
              <a:rPr lang="en-US" smtClean="0"/>
              <a:pPr>
                <a:defRPr/>
              </a:pPr>
              <a:t>13</a:t>
            </a:fld>
            <a:endParaRPr lang="en-US"/>
          </a:p>
        </p:txBody>
      </p:sp>
    </p:spTree>
    <p:extLst>
      <p:ext uri="{BB962C8B-B14F-4D97-AF65-F5344CB8AC3E}">
        <p14:creationId xmlns:p14="http://schemas.microsoft.com/office/powerpoint/2010/main" val="1099371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21212-DE00-4E47-943C-0378CBEF722D}"/>
              </a:ext>
            </a:extLst>
          </p:cNvPr>
          <p:cNvSpPr>
            <a:spLocks noGrp="1"/>
          </p:cNvSpPr>
          <p:nvPr>
            <p:ph type="title"/>
          </p:nvPr>
        </p:nvSpPr>
        <p:spPr/>
        <p:txBody>
          <a:bodyPr/>
          <a:lstStyle/>
          <a:p>
            <a:r>
              <a:rPr lang="en-US" dirty="0"/>
              <a:t>Carbothermic Reduction</a:t>
            </a:r>
          </a:p>
        </p:txBody>
      </p:sp>
      <p:sp>
        <p:nvSpPr>
          <p:cNvPr id="3" name="Content Placeholder 2">
            <a:extLst>
              <a:ext uri="{FF2B5EF4-FFF2-40B4-BE49-F238E27FC236}">
                <a16:creationId xmlns:a16="http://schemas.microsoft.com/office/drawing/2014/main" id="{76F9ADF2-AFD8-234E-BA7A-F9C6C4574FBC}"/>
              </a:ext>
            </a:extLst>
          </p:cNvPr>
          <p:cNvSpPr>
            <a:spLocks noGrp="1"/>
          </p:cNvSpPr>
          <p:nvPr>
            <p:ph sz="half" idx="1"/>
          </p:nvPr>
        </p:nvSpPr>
        <p:spPr/>
        <p:txBody>
          <a:bodyPr/>
          <a:lstStyle/>
          <a:p>
            <a:r>
              <a:rPr lang="en-US" sz="2200" dirty="0"/>
              <a:t>Carbothermic reduction is the most widely used process for preparing nitride fuel</a:t>
            </a:r>
          </a:p>
          <a:p>
            <a:r>
              <a:rPr lang="en-US" sz="2200" dirty="0"/>
              <a:t>The starting material is a dioxide and carbon, and the general reaction is</a:t>
            </a:r>
          </a:p>
          <a:p>
            <a:endParaRPr lang="en-US" sz="2200" dirty="0"/>
          </a:p>
          <a:p>
            <a:r>
              <a:rPr lang="en-US" sz="2200" dirty="0"/>
              <a:t>The mixture of dioxide and carbon is heated in N2 gas stream, usually at 1773–1973 K</a:t>
            </a:r>
          </a:p>
          <a:p>
            <a:r>
              <a:rPr lang="en-US" sz="2200" dirty="0"/>
              <a:t>An excess amount of carbon is usually added to the mixture to reduce the oxygen content</a:t>
            </a:r>
          </a:p>
          <a:p>
            <a:endParaRPr lang="en-US" sz="2200" dirty="0"/>
          </a:p>
          <a:p>
            <a:endParaRPr lang="en-US" sz="2200" dirty="0"/>
          </a:p>
        </p:txBody>
      </p:sp>
      <p:sp>
        <p:nvSpPr>
          <p:cNvPr id="4" name="Content Placeholder 3">
            <a:extLst>
              <a:ext uri="{FF2B5EF4-FFF2-40B4-BE49-F238E27FC236}">
                <a16:creationId xmlns:a16="http://schemas.microsoft.com/office/drawing/2014/main" id="{B8FD1222-F8F2-2141-9E11-5AB9C7210AFE}"/>
              </a:ext>
            </a:extLst>
          </p:cNvPr>
          <p:cNvSpPr>
            <a:spLocks noGrp="1"/>
          </p:cNvSpPr>
          <p:nvPr>
            <p:ph sz="half" idx="2"/>
          </p:nvPr>
        </p:nvSpPr>
        <p:spPr/>
        <p:txBody>
          <a:bodyPr/>
          <a:lstStyle/>
          <a:p>
            <a:r>
              <a:rPr lang="en-US" sz="2200" dirty="0"/>
              <a:t>The residual carbon is removed from the products by heating in a N2-H2 stream</a:t>
            </a:r>
          </a:p>
          <a:p>
            <a:r>
              <a:rPr lang="en-US" sz="2200" dirty="0"/>
              <a:t>The initial C/MO2 mixing ratio was historically chosen at 2.2–2.5 for the preparation of UN and (</a:t>
            </a:r>
            <a:r>
              <a:rPr lang="en-US" sz="2200" dirty="0" err="1"/>
              <a:t>U,Pu</a:t>
            </a:r>
            <a:r>
              <a:rPr lang="en-US" sz="2200" dirty="0"/>
              <a:t>)N</a:t>
            </a:r>
          </a:p>
          <a:p>
            <a:r>
              <a:rPr lang="en-US" sz="2200" dirty="0"/>
              <a:t>For the preparation of UN and (</a:t>
            </a:r>
            <a:r>
              <a:rPr lang="en-US" sz="2200" dirty="0" err="1"/>
              <a:t>U,Pu</a:t>
            </a:r>
            <a:r>
              <a:rPr lang="en-US" sz="2200" dirty="0"/>
              <a:t>)N, the atmosphere is changed to </a:t>
            </a:r>
            <a:r>
              <a:rPr lang="en-US" sz="2200" dirty="0" err="1"/>
              <a:t>Ar</a:t>
            </a:r>
            <a:r>
              <a:rPr lang="en-US" sz="2200" dirty="0"/>
              <a:t> or He from N2 or N2–H2 to prevent the formation of higher nitrides</a:t>
            </a:r>
          </a:p>
        </p:txBody>
      </p:sp>
      <p:sp>
        <p:nvSpPr>
          <p:cNvPr id="5" name="Slide Number Placeholder 4">
            <a:extLst>
              <a:ext uri="{FF2B5EF4-FFF2-40B4-BE49-F238E27FC236}">
                <a16:creationId xmlns:a16="http://schemas.microsoft.com/office/drawing/2014/main" id="{61D5D283-6276-634A-AE4C-FEF72C627AB9}"/>
              </a:ext>
            </a:extLst>
          </p:cNvPr>
          <p:cNvSpPr>
            <a:spLocks noGrp="1"/>
          </p:cNvSpPr>
          <p:nvPr>
            <p:ph type="sldNum" sz="quarter" idx="12"/>
          </p:nvPr>
        </p:nvSpPr>
        <p:spPr/>
        <p:txBody>
          <a:bodyPr/>
          <a:lstStyle/>
          <a:p>
            <a:pPr>
              <a:defRPr/>
            </a:pPr>
            <a:fld id="{EC35E9FC-F6D5-0349-BBED-EA7D7A9BC49B}" type="slidenum">
              <a:rPr lang="en-US" smtClean="0"/>
              <a:pPr>
                <a:defRPr/>
              </a:pPr>
              <a:t>14</a:t>
            </a:fld>
            <a:endParaRPr lang="en-US"/>
          </a:p>
        </p:txBody>
      </p:sp>
      <p:pic>
        <p:nvPicPr>
          <p:cNvPr id="6" name="Picture 5">
            <a:extLst>
              <a:ext uri="{FF2B5EF4-FFF2-40B4-BE49-F238E27FC236}">
                <a16:creationId xmlns:a16="http://schemas.microsoft.com/office/drawing/2014/main" id="{2A0526AE-6358-764D-862C-CFBD3CACC072}"/>
              </a:ext>
            </a:extLst>
          </p:cNvPr>
          <p:cNvPicPr>
            <a:picLocks noChangeAspect="1"/>
          </p:cNvPicPr>
          <p:nvPr/>
        </p:nvPicPr>
        <p:blipFill rotWithShape="1">
          <a:blip r:embed="rId2"/>
          <a:srcRect t="22193"/>
          <a:stretch/>
        </p:blipFill>
        <p:spPr>
          <a:xfrm>
            <a:off x="1366079" y="3849706"/>
            <a:ext cx="4013200" cy="395256"/>
          </a:xfrm>
          <a:prstGeom prst="rect">
            <a:avLst/>
          </a:prstGeom>
        </p:spPr>
      </p:pic>
    </p:spTree>
    <p:extLst>
      <p:ext uri="{BB962C8B-B14F-4D97-AF65-F5344CB8AC3E}">
        <p14:creationId xmlns:p14="http://schemas.microsoft.com/office/powerpoint/2010/main" val="42679346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091D6-9E84-F444-AC12-8E0A9B28EB74}"/>
              </a:ext>
            </a:extLst>
          </p:cNvPr>
          <p:cNvSpPr>
            <a:spLocks noGrp="1"/>
          </p:cNvSpPr>
          <p:nvPr>
            <p:ph type="title"/>
          </p:nvPr>
        </p:nvSpPr>
        <p:spPr/>
        <p:txBody>
          <a:bodyPr/>
          <a:lstStyle/>
          <a:p>
            <a:r>
              <a:rPr lang="en-US" dirty="0"/>
              <a:t>Carbothermic Reduction</a:t>
            </a:r>
          </a:p>
        </p:txBody>
      </p:sp>
      <p:sp>
        <p:nvSpPr>
          <p:cNvPr id="3" name="Content Placeholder 2">
            <a:extLst>
              <a:ext uri="{FF2B5EF4-FFF2-40B4-BE49-F238E27FC236}">
                <a16:creationId xmlns:a16="http://schemas.microsoft.com/office/drawing/2014/main" id="{623BAA2F-DBDD-344C-A6B2-0B3215E95DC4}"/>
              </a:ext>
            </a:extLst>
          </p:cNvPr>
          <p:cNvSpPr>
            <a:spLocks noGrp="1"/>
          </p:cNvSpPr>
          <p:nvPr>
            <p:ph sz="half" idx="1"/>
          </p:nvPr>
        </p:nvSpPr>
        <p:spPr/>
        <p:txBody>
          <a:bodyPr/>
          <a:lstStyle/>
          <a:p>
            <a:r>
              <a:rPr lang="en-US" sz="2200" dirty="0"/>
              <a:t>Typical impurities in nitride fuel prepared by carbothermic reduction are oxygen and carbon</a:t>
            </a:r>
          </a:p>
          <a:p>
            <a:r>
              <a:rPr lang="en-US" sz="2200" dirty="0"/>
              <a:t>The level of impurities can be kept lower than 1000–2000 ppm for both oxygen and carbon by adjusting the initial C/MO2 mixing ratio</a:t>
            </a:r>
          </a:p>
          <a:p>
            <a:r>
              <a:rPr lang="en-US" sz="2200" dirty="0"/>
              <a:t>Carbonitrides (U/Pu-C-N) have complete solubility in the MN systems, while oxides have solubility around 10%</a:t>
            </a:r>
          </a:p>
          <a:p>
            <a:endParaRPr lang="en-US" sz="2200" dirty="0"/>
          </a:p>
          <a:p>
            <a:endParaRPr lang="en-US" sz="2200" dirty="0"/>
          </a:p>
          <a:p>
            <a:endParaRPr lang="en-US" sz="2200" dirty="0"/>
          </a:p>
        </p:txBody>
      </p:sp>
      <p:sp>
        <p:nvSpPr>
          <p:cNvPr id="4" name="Content Placeholder 3">
            <a:extLst>
              <a:ext uri="{FF2B5EF4-FFF2-40B4-BE49-F238E27FC236}">
                <a16:creationId xmlns:a16="http://schemas.microsoft.com/office/drawing/2014/main" id="{C02A8442-E9E2-AE47-B42B-2B2400A27495}"/>
              </a:ext>
            </a:extLst>
          </p:cNvPr>
          <p:cNvSpPr>
            <a:spLocks noGrp="1"/>
          </p:cNvSpPr>
          <p:nvPr>
            <p:ph sz="half" idx="2"/>
          </p:nvPr>
        </p:nvSpPr>
        <p:spPr/>
        <p:txBody>
          <a:bodyPr/>
          <a:lstStyle/>
          <a:p>
            <a:r>
              <a:rPr lang="en-US" sz="2200" dirty="0"/>
              <a:t>MA-N can be manufactured in the same way, but has different C, N, and O potentials, requiring slightly different mixtures of streams</a:t>
            </a:r>
          </a:p>
          <a:p>
            <a:r>
              <a:rPr lang="en-US" sz="2200" dirty="0"/>
              <a:t>Am also has a high vapor pressure and it is a challenge to keep it from vaporizing during fabrication</a:t>
            </a:r>
          </a:p>
          <a:p>
            <a:r>
              <a:rPr lang="en-US" sz="2200" dirty="0"/>
              <a:t>This requires operating at lower temperatures for the N2 stream</a:t>
            </a:r>
          </a:p>
          <a:p>
            <a:r>
              <a:rPr lang="en-US" sz="2200" dirty="0"/>
              <a:t>Unlike carbides, Pu volatilization is not an issue</a:t>
            </a:r>
          </a:p>
        </p:txBody>
      </p:sp>
      <p:sp>
        <p:nvSpPr>
          <p:cNvPr id="5" name="Slide Number Placeholder 4">
            <a:extLst>
              <a:ext uri="{FF2B5EF4-FFF2-40B4-BE49-F238E27FC236}">
                <a16:creationId xmlns:a16="http://schemas.microsoft.com/office/drawing/2014/main" id="{D9CB219D-1350-FA40-9552-D375C8FB11D9}"/>
              </a:ext>
            </a:extLst>
          </p:cNvPr>
          <p:cNvSpPr>
            <a:spLocks noGrp="1"/>
          </p:cNvSpPr>
          <p:nvPr>
            <p:ph type="sldNum" sz="quarter" idx="12"/>
          </p:nvPr>
        </p:nvSpPr>
        <p:spPr/>
        <p:txBody>
          <a:bodyPr/>
          <a:lstStyle/>
          <a:p>
            <a:pPr>
              <a:defRPr/>
            </a:pPr>
            <a:fld id="{EC35E9FC-F6D5-0349-BBED-EA7D7A9BC49B}" type="slidenum">
              <a:rPr lang="en-US" smtClean="0"/>
              <a:pPr>
                <a:defRPr/>
              </a:pPr>
              <a:t>15</a:t>
            </a:fld>
            <a:endParaRPr lang="en-US"/>
          </a:p>
        </p:txBody>
      </p:sp>
    </p:spTree>
    <p:extLst>
      <p:ext uri="{BB962C8B-B14F-4D97-AF65-F5344CB8AC3E}">
        <p14:creationId xmlns:p14="http://schemas.microsoft.com/office/powerpoint/2010/main" val="3064413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EDC9269-B59F-414E-BE68-2EA4F5C65EAB}"/>
              </a:ext>
            </a:extLst>
          </p:cNvPr>
          <p:cNvPicPr>
            <a:picLocks noChangeAspect="1"/>
          </p:cNvPicPr>
          <p:nvPr/>
        </p:nvPicPr>
        <p:blipFill>
          <a:blip r:embed="rId2"/>
          <a:stretch>
            <a:fillRect/>
          </a:stretch>
        </p:blipFill>
        <p:spPr>
          <a:xfrm>
            <a:off x="6300857" y="4737375"/>
            <a:ext cx="5092976" cy="2120625"/>
          </a:xfrm>
          <a:prstGeom prst="rect">
            <a:avLst/>
          </a:prstGeom>
        </p:spPr>
      </p:pic>
      <p:sp>
        <p:nvSpPr>
          <p:cNvPr id="2" name="Title 1">
            <a:extLst>
              <a:ext uri="{FF2B5EF4-FFF2-40B4-BE49-F238E27FC236}">
                <a16:creationId xmlns:a16="http://schemas.microsoft.com/office/drawing/2014/main" id="{4244E1AB-6190-4C48-BCF7-45148FF365F0}"/>
              </a:ext>
            </a:extLst>
          </p:cNvPr>
          <p:cNvSpPr>
            <a:spLocks noGrp="1"/>
          </p:cNvSpPr>
          <p:nvPr>
            <p:ph type="title"/>
          </p:nvPr>
        </p:nvSpPr>
        <p:spPr/>
        <p:txBody>
          <a:bodyPr/>
          <a:lstStyle/>
          <a:p>
            <a:r>
              <a:rPr lang="en-US" dirty="0"/>
              <a:t>Nitride Pellets</a:t>
            </a:r>
          </a:p>
        </p:txBody>
      </p:sp>
      <p:sp>
        <p:nvSpPr>
          <p:cNvPr id="3" name="Content Placeholder 2">
            <a:extLst>
              <a:ext uri="{FF2B5EF4-FFF2-40B4-BE49-F238E27FC236}">
                <a16:creationId xmlns:a16="http://schemas.microsoft.com/office/drawing/2014/main" id="{2FF73539-8B67-6547-BCDC-B8469018A596}"/>
              </a:ext>
            </a:extLst>
          </p:cNvPr>
          <p:cNvSpPr>
            <a:spLocks noGrp="1"/>
          </p:cNvSpPr>
          <p:nvPr>
            <p:ph sz="half" idx="1"/>
          </p:nvPr>
        </p:nvSpPr>
        <p:spPr/>
        <p:txBody>
          <a:bodyPr/>
          <a:lstStyle/>
          <a:p>
            <a:r>
              <a:rPr lang="en-US" sz="2200" dirty="0"/>
              <a:t>Nitride fuel pellets are usually prepared by a classical powder metallurgical manner; the product of carbothermic reduction is ground to powder by use of a ball mill, pressed into green pellets and sintered in a furnace at 1923–2023 K</a:t>
            </a:r>
          </a:p>
          <a:p>
            <a:r>
              <a:rPr lang="en-US" sz="2200" dirty="0"/>
              <a:t>Actinide nitride powder has a low sinter-ability in comparison with that of oxide or carbide powder, which is derived from a low diffusion rate of metal atoms in mononitrides</a:t>
            </a:r>
          </a:p>
          <a:p>
            <a:endParaRPr lang="en-US" sz="2200" dirty="0"/>
          </a:p>
          <a:p>
            <a:endParaRPr lang="en-US" sz="2200" dirty="0"/>
          </a:p>
        </p:txBody>
      </p:sp>
      <p:sp>
        <p:nvSpPr>
          <p:cNvPr id="4" name="Content Placeholder 3">
            <a:extLst>
              <a:ext uri="{FF2B5EF4-FFF2-40B4-BE49-F238E27FC236}">
                <a16:creationId xmlns:a16="http://schemas.microsoft.com/office/drawing/2014/main" id="{44201773-EE77-384D-916C-3681711465DB}"/>
              </a:ext>
            </a:extLst>
          </p:cNvPr>
          <p:cNvSpPr>
            <a:spLocks noGrp="1"/>
          </p:cNvSpPr>
          <p:nvPr>
            <p:ph sz="half" idx="2"/>
          </p:nvPr>
        </p:nvSpPr>
        <p:spPr/>
        <p:txBody>
          <a:bodyPr/>
          <a:lstStyle/>
          <a:p>
            <a:r>
              <a:rPr lang="en-US" sz="2200" dirty="0"/>
              <a:t>A high sintering temperature (i.e., T&gt;1973 K) is necessary for preparing dense UN or (</a:t>
            </a:r>
            <a:r>
              <a:rPr lang="en-US" sz="2200" dirty="0" err="1"/>
              <a:t>U,Pu</a:t>
            </a:r>
            <a:r>
              <a:rPr lang="en-US" sz="2200" dirty="0"/>
              <a:t>)N pellets higher than 90% TD</a:t>
            </a:r>
          </a:p>
          <a:p>
            <a:r>
              <a:rPr lang="en-US" sz="2200" dirty="0"/>
              <a:t>Oxygen impurities tend to promote the sintering of UN, but greater than 1 wt% decreases the density and results in an overly fine grain structure</a:t>
            </a:r>
          </a:p>
          <a:p>
            <a:endParaRPr lang="en-US" sz="2200" dirty="0"/>
          </a:p>
          <a:p>
            <a:endParaRPr lang="en-US" sz="2200" dirty="0"/>
          </a:p>
        </p:txBody>
      </p:sp>
      <p:sp>
        <p:nvSpPr>
          <p:cNvPr id="5" name="Slide Number Placeholder 4">
            <a:extLst>
              <a:ext uri="{FF2B5EF4-FFF2-40B4-BE49-F238E27FC236}">
                <a16:creationId xmlns:a16="http://schemas.microsoft.com/office/drawing/2014/main" id="{456DB4CF-AF54-374C-BD6E-8080D04B88D7}"/>
              </a:ext>
            </a:extLst>
          </p:cNvPr>
          <p:cNvSpPr>
            <a:spLocks noGrp="1"/>
          </p:cNvSpPr>
          <p:nvPr>
            <p:ph type="sldNum" sz="quarter" idx="12"/>
          </p:nvPr>
        </p:nvSpPr>
        <p:spPr/>
        <p:txBody>
          <a:bodyPr/>
          <a:lstStyle/>
          <a:p>
            <a:pPr>
              <a:defRPr/>
            </a:pPr>
            <a:fld id="{EC35E9FC-F6D5-0349-BBED-EA7D7A9BC49B}" type="slidenum">
              <a:rPr lang="en-US" smtClean="0"/>
              <a:pPr>
                <a:defRPr/>
              </a:pPr>
              <a:t>16</a:t>
            </a:fld>
            <a:endParaRPr lang="en-US" dirty="0"/>
          </a:p>
        </p:txBody>
      </p:sp>
    </p:spTree>
    <p:extLst>
      <p:ext uri="{BB962C8B-B14F-4D97-AF65-F5344CB8AC3E}">
        <p14:creationId xmlns:p14="http://schemas.microsoft.com/office/powerpoint/2010/main" val="6936122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6BE2D-0FEC-AF46-A862-DE697C0BB9EA}"/>
              </a:ext>
            </a:extLst>
          </p:cNvPr>
          <p:cNvSpPr>
            <a:spLocks noGrp="1"/>
          </p:cNvSpPr>
          <p:nvPr>
            <p:ph type="title"/>
          </p:nvPr>
        </p:nvSpPr>
        <p:spPr/>
        <p:txBody>
          <a:bodyPr/>
          <a:lstStyle/>
          <a:p>
            <a:r>
              <a:rPr lang="en-US" dirty="0"/>
              <a:t>UN Irradiation</a:t>
            </a:r>
          </a:p>
        </p:txBody>
      </p:sp>
      <p:sp>
        <p:nvSpPr>
          <p:cNvPr id="3" name="Content Placeholder 2">
            <a:extLst>
              <a:ext uri="{FF2B5EF4-FFF2-40B4-BE49-F238E27FC236}">
                <a16:creationId xmlns:a16="http://schemas.microsoft.com/office/drawing/2014/main" id="{B693C1B5-D736-0640-87AB-2E82C1C143BA}"/>
              </a:ext>
            </a:extLst>
          </p:cNvPr>
          <p:cNvSpPr>
            <a:spLocks noGrp="1"/>
          </p:cNvSpPr>
          <p:nvPr>
            <p:ph sz="half" idx="1"/>
          </p:nvPr>
        </p:nvSpPr>
        <p:spPr>
          <a:xfrm>
            <a:off x="609599" y="1968504"/>
            <a:ext cx="10972799" cy="1930400"/>
          </a:xfrm>
        </p:spPr>
        <p:txBody>
          <a:bodyPr/>
          <a:lstStyle/>
          <a:p>
            <a:r>
              <a:rPr lang="en-US" sz="2200" dirty="0"/>
              <a:t>The irradiation experience of nitride fuel is rather limited in comparison with the other fuels for fast reactors, such as oxide, metallic, and carbide fuels</a:t>
            </a:r>
          </a:p>
          <a:p>
            <a:r>
              <a:rPr lang="en-US" sz="2200" dirty="0"/>
              <a:t>The number of (</a:t>
            </a:r>
            <a:r>
              <a:rPr lang="en-US" sz="2200" dirty="0" err="1"/>
              <a:t>U,Pu</a:t>
            </a:r>
            <a:r>
              <a:rPr lang="en-US" sz="2200" dirty="0"/>
              <a:t>)N fuel pins irradiated in fast reactors so far is smaller than 200</a:t>
            </a:r>
          </a:p>
          <a:p>
            <a:r>
              <a:rPr lang="en-US" sz="2200" dirty="0"/>
              <a:t>UN pins have reached 10% FIMA in fast reactors, and greater than 15% FIMA in thermal reactors</a:t>
            </a:r>
          </a:p>
          <a:p>
            <a:endParaRPr lang="en-US" sz="2200" dirty="0"/>
          </a:p>
          <a:p>
            <a:endParaRPr lang="en-US" sz="2200" dirty="0"/>
          </a:p>
          <a:p>
            <a:endParaRPr lang="en-US" sz="2200" dirty="0"/>
          </a:p>
        </p:txBody>
      </p:sp>
      <p:sp>
        <p:nvSpPr>
          <p:cNvPr id="5" name="Slide Number Placeholder 4">
            <a:extLst>
              <a:ext uri="{FF2B5EF4-FFF2-40B4-BE49-F238E27FC236}">
                <a16:creationId xmlns:a16="http://schemas.microsoft.com/office/drawing/2014/main" id="{342547D4-5220-0E45-8495-514E9C2201A3}"/>
              </a:ext>
            </a:extLst>
          </p:cNvPr>
          <p:cNvSpPr>
            <a:spLocks noGrp="1"/>
          </p:cNvSpPr>
          <p:nvPr>
            <p:ph type="sldNum" sz="quarter" idx="12"/>
          </p:nvPr>
        </p:nvSpPr>
        <p:spPr/>
        <p:txBody>
          <a:bodyPr/>
          <a:lstStyle/>
          <a:p>
            <a:pPr>
              <a:defRPr/>
            </a:pPr>
            <a:fld id="{EC35E9FC-F6D5-0349-BBED-EA7D7A9BC49B}" type="slidenum">
              <a:rPr lang="en-US" smtClean="0"/>
              <a:pPr>
                <a:defRPr/>
              </a:pPr>
              <a:t>17</a:t>
            </a:fld>
            <a:endParaRPr lang="en-US"/>
          </a:p>
        </p:txBody>
      </p:sp>
      <p:pic>
        <p:nvPicPr>
          <p:cNvPr id="6" name="Picture 5">
            <a:extLst>
              <a:ext uri="{FF2B5EF4-FFF2-40B4-BE49-F238E27FC236}">
                <a16:creationId xmlns:a16="http://schemas.microsoft.com/office/drawing/2014/main" id="{192BE554-2153-6347-A4C1-82686B70DD91}"/>
              </a:ext>
            </a:extLst>
          </p:cNvPr>
          <p:cNvPicPr>
            <a:picLocks noChangeAspect="1"/>
          </p:cNvPicPr>
          <p:nvPr/>
        </p:nvPicPr>
        <p:blipFill>
          <a:blip r:embed="rId2"/>
          <a:stretch>
            <a:fillRect/>
          </a:stretch>
        </p:blipFill>
        <p:spPr>
          <a:xfrm>
            <a:off x="1130298" y="4246148"/>
            <a:ext cx="9931400" cy="1930400"/>
          </a:xfrm>
          <a:prstGeom prst="rect">
            <a:avLst/>
          </a:prstGeom>
        </p:spPr>
      </p:pic>
    </p:spTree>
    <p:extLst>
      <p:ext uri="{BB962C8B-B14F-4D97-AF65-F5344CB8AC3E}">
        <p14:creationId xmlns:p14="http://schemas.microsoft.com/office/powerpoint/2010/main" val="14559348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590E5-3B64-7F4C-9556-D50396C0EC1F}"/>
              </a:ext>
            </a:extLst>
          </p:cNvPr>
          <p:cNvSpPr>
            <a:spLocks noGrp="1"/>
          </p:cNvSpPr>
          <p:nvPr>
            <p:ph type="title"/>
          </p:nvPr>
        </p:nvSpPr>
        <p:spPr/>
        <p:txBody>
          <a:bodyPr/>
          <a:lstStyle/>
          <a:p>
            <a:r>
              <a:rPr lang="en-US" dirty="0"/>
              <a:t>UN Pins</a:t>
            </a:r>
          </a:p>
        </p:txBody>
      </p:sp>
      <p:sp>
        <p:nvSpPr>
          <p:cNvPr id="3" name="Content Placeholder 2">
            <a:extLst>
              <a:ext uri="{FF2B5EF4-FFF2-40B4-BE49-F238E27FC236}">
                <a16:creationId xmlns:a16="http://schemas.microsoft.com/office/drawing/2014/main" id="{CFC202C0-3DA6-F546-975D-0AF26B787E64}"/>
              </a:ext>
            </a:extLst>
          </p:cNvPr>
          <p:cNvSpPr>
            <a:spLocks noGrp="1"/>
          </p:cNvSpPr>
          <p:nvPr>
            <p:ph sz="half" idx="1"/>
          </p:nvPr>
        </p:nvSpPr>
        <p:spPr/>
        <p:txBody>
          <a:bodyPr/>
          <a:lstStyle/>
          <a:p>
            <a:r>
              <a:rPr lang="en-US" sz="2200" dirty="0"/>
              <a:t>Similar to carbides, pin designs are either He-bonded or Na-bonded</a:t>
            </a:r>
          </a:p>
          <a:p>
            <a:r>
              <a:rPr lang="en-US" sz="2200" dirty="0"/>
              <a:t>He-bonded fuel pin is characterized by low-density pellets (80–85% of theoretical density (TD)) and a small gap </a:t>
            </a:r>
          </a:p>
          <a:p>
            <a:r>
              <a:rPr lang="en-US" sz="2200" dirty="0"/>
              <a:t>Na-bonded fuel pin is characterized by high-density pellets (&gt;90% TD) and a large gap</a:t>
            </a:r>
          </a:p>
          <a:p>
            <a:endParaRPr lang="en-US" sz="2200" dirty="0"/>
          </a:p>
        </p:txBody>
      </p:sp>
      <p:sp>
        <p:nvSpPr>
          <p:cNvPr id="4" name="Content Placeholder 3">
            <a:extLst>
              <a:ext uri="{FF2B5EF4-FFF2-40B4-BE49-F238E27FC236}">
                <a16:creationId xmlns:a16="http://schemas.microsoft.com/office/drawing/2014/main" id="{BF408CDA-E6C4-8D4B-9659-301CF6DD6B1D}"/>
              </a:ext>
            </a:extLst>
          </p:cNvPr>
          <p:cNvSpPr>
            <a:spLocks noGrp="1"/>
          </p:cNvSpPr>
          <p:nvPr>
            <p:ph sz="half" idx="2"/>
          </p:nvPr>
        </p:nvSpPr>
        <p:spPr/>
        <p:txBody>
          <a:bodyPr/>
          <a:lstStyle/>
          <a:p>
            <a:r>
              <a:rPr lang="en-US" sz="2200" dirty="0"/>
              <a:t>Na-bonded concept has the advantage of keeping the fuel temperature relatively low due to good thermal conductivity of liquid Na</a:t>
            </a:r>
          </a:p>
          <a:p>
            <a:r>
              <a:rPr lang="en-US" sz="2200" dirty="0"/>
              <a:t>Difficulties with Na are the reactivity in air, and additional hurdles in fabrication and reprocessing</a:t>
            </a:r>
          </a:p>
          <a:p>
            <a:endParaRPr lang="en-US" sz="2200" dirty="0"/>
          </a:p>
        </p:txBody>
      </p:sp>
      <p:sp>
        <p:nvSpPr>
          <p:cNvPr id="5" name="Slide Number Placeholder 4">
            <a:extLst>
              <a:ext uri="{FF2B5EF4-FFF2-40B4-BE49-F238E27FC236}">
                <a16:creationId xmlns:a16="http://schemas.microsoft.com/office/drawing/2014/main" id="{C8C022D4-2FFB-F34E-884C-ADAE783ECD35}"/>
              </a:ext>
            </a:extLst>
          </p:cNvPr>
          <p:cNvSpPr>
            <a:spLocks noGrp="1"/>
          </p:cNvSpPr>
          <p:nvPr>
            <p:ph type="sldNum" sz="quarter" idx="12"/>
          </p:nvPr>
        </p:nvSpPr>
        <p:spPr/>
        <p:txBody>
          <a:bodyPr/>
          <a:lstStyle/>
          <a:p>
            <a:pPr>
              <a:defRPr/>
            </a:pPr>
            <a:fld id="{EC35E9FC-F6D5-0349-BBED-EA7D7A9BC49B}" type="slidenum">
              <a:rPr lang="en-US" smtClean="0"/>
              <a:pPr>
                <a:defRPr/>
              </a:pPr>
              <a:t>18</a:t>
            </a:fld>
            <a:endParaRPr lang="en-US"/>
          </a:p>
        </p:txBody>
      </p:sp>
    </p:spTree>
    <p:extLst>
      <p:ext uri="{BB962C8B-B14F-4D97-AF65-F5344CB8AC3E}">
        <p14:creationId xmlns:p14="http://schemas.microsoft.com/office/powerpoint/2010/main" val="18179243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106AD-4071-E144-BFEA-DE21A18868C0}"/>
              </a:ext>
            </a:extLst>
          </p:cNvPr>
          <p:cNvSpPr>
            <a:spLocks noGrp="1"/>
          </p:cNvSpPr>
          <p:nvPr>
            <p:ph type="title"/>
          </p:nvPr>
        </p:nvSpPr>
        <p:spPr/>
        <p:txBody>
          <a:bodyPr/>
          <a:lstStyle/>
          <a:p>
            <a:r>
              <a:rPr lang="en-US" dirty="0"/>
              <a:t>UN Pins</a:t>
            </a:r>
          </a:p>
        </p:txBody>
      </p:sp>
      <p:sp>
        <p:nvSpPr>
          <p:cNvPr id="3" name="Content Placeholder 2">
            <a:extLst>
              <a:ext uri="{FF2B5EF4-FFF2-40B4-BE49-F238E27FC236}">
                <a16:creationId xmlns:a16="http://schemas.microsoft.com/office/drawing/2014/main" id="{9367DB9B-7D3E-8440-8B4D-45B193FE2A95}"/>
              </a:ext>
            </a:extLst>
          </p:cNvPr>
          <p:cNvSpPr>
            <a:spLocks noGrp="1"/>
          </p:cNvSpPr>
          <p:nvPr>
            <p:ph sz="half" idx="1"/>
          </p:nvPr>
        </p:nvSpPr>
        <p:spPr/>
        <p:txBody>
          <a:bodyPr/>
          <a:lstStyle/>
          <a:p>
            <a:r>
              <a:rPr lang="en-US" sz="2200" dirty="0"/>
              <a:t>The He-bonding concept is considered as the reference for (</a:t>
            </a:r>
            <a:r>
              <a:rPr lang="en-US" sz="2200" dirty="0" err="1"/>
              <a:t>U,Pu</a:t>
            </a:r>
            <a:r>
              <a:rPr lang="en-US" sz="2200" dirty="0"/>
              <a:t>)N fuel</a:t>
            </a:r>
          </a:p>
          <a:p>
            <a:r>
              <a:rPr lang="en-US" sz="2200" dirty="0"/>
              <a:t>The temperature of fuel pellets becomes high in comparison with the fuel with Na bonding, especially at an early stage of irradiation</a:t>
            </a:r>
          </a:p>
          <a:p>
            <a:r>
              <a:rPr lang="en-US" sz="2200" dirty="0"/>
              <a:t>The small gap is closed by free swelling of fuel pellets at a burnup of 2–3% FIMA</a:t>
            </a:r>
          </a:p>
          <a:p>
            <a:endParaRPr lang="en-US" sz="2200" dirty="0"/>
          </a:p>
          <a:p>
            <a:endParaRPr lang="en-US" sz="2200" dirty="0"/>
          </a:p>
        </p:txBody>
      </p:sp>
      <p:pic>
        <p:nvPicPr>
          <p:cNvPr id="6" name="Content Placeholder 5">
            <a:extLst>
              <a:ext uri="{FF2B5EF4-FFF2-40B4-BE49-F238E27FC236}">
                <a16:creationId xmlns:a16="http://schemas.microsoft.com/office/drawing/2014/main" id="{FC3272A5-4408-1143-9B48-6C218B3D0781}"/>
              </a:ext>
            </a:extLst>
          </p:cNvPr>
          <p:cNvPicPr>
            <a:picLocks noGrp="1" noChangeAspect="1"/>
          </p:cNvPicPr>
          <p:nvPr>
            <p:ph sz="half" idx="2"/>
          </p:nvPr>
        </p:nvPicPr>
        <p:blipFill>
          <a:blip r:embed="rId2"/>
          <a:stretch>
            <a:fillRect/>
          </a:stretch>
        </p:blipFill>
        <p:spPr>
          <a:xfrm>
            <a:off x="6571753" y="1968500"/>
            <a:ext cx="4636494" cy="4157663"/>
          </a:xfrm>
          <a:prstGeom prst="rect">
            <a:avLst/>
          </a:prstGeom>
        </p:spPr>
      </p:pic>
      <p:sp>
        <p:nvSpPr>
          <p:cNvPr id="5" name="Slide Number Placeholder 4">
            <a:extLst>
              <a:ext uri="{FF2B5EF4-FFF2-40B4-BE49-F238E27FC236}">
                <a16:creationId xmlns:a16="http://schemas.microsoft.com/office/drawing/2014/main" id="{6C015CED-94EA-284E-BF63-B8181C13C277}"/>
              </a:ext>
            </a:extLst>
          </p:cNvPr>
          <p:cNvSpPr>
            <a:spLocks noGrp="1"/>
          </p:cNvSpPr>
          <p:nvPr>
            <p:ph type="sldNum" sz="quarter" idx="12"/>
          </p:nvPr>
        </p:nvSpPr>
        <p:spPr/>
        <p:txBody>
          <a:bodyPr/>
          <a:lstStyle/>
          <a:p>
            <a:pPr>
              <a:defRPr/>
            </a:pPr>
            <a:fld id="{EC35E9FC-F6D5-0349-BBED-EA7D7A9BC49B}" type="slidenum">
              <a:rPr lang="en-US" smtClean="0"/>
              <a:pPr>
                <a:defRPr/>
              </a:pPr>
              <a:t>19</a:t>
            </a:fld>
            <a:endParaRPr lang="en-US"/>
          </a:p>
        </p:txBody>
      </p:sp>
    </p:spTree>
    <p:extLst>
      <p:ext uri="{BB962C8B-B14F-4D97-AF65-F5344CB8AC3E}">
        <p14:creationId xmlns:p14="http://schemas.microsoft.com/office/powerpoint/2010/main" val="4229789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498CF-D290-5B48-A527-C9D88D378394}"/>
              </a:ext>
            </a:extLst>
          </p:cNvPr>
          <p:cNvSpPr>
            <a:spLocks noGrp="1"/>
          </p:cNvSpPr>
          <p:nvPr>
            <p:ph type="title"/>
          </p:nvPr>
        </p:nvSpPr>
        <p:spPr/>
        <p:txBody>
          <a:bodyPr/>
          <a:lstStyle/>
          <a:p>
            <a:r>
              <a:rPr lang="en-US" dirty="0"/>
              <a:t>Last Time</a:t>
            </a:r>
          </a:p>
        </p:txBody>
      </p:sp>
      <p:sp>
        <p:nvSpPr>
          <p:cNvPr id="3" name="Content Placeholder 2">
            <a:extLst>
              <a:ext uri="{FF2B5EF4-FFF2-40B4-BE49-F238E27FC236}">
                <a16:creationId xmlns:a16="http://schemas.microsoft.com/office/drawing/2014/main" id="{B59AFB9E-7F06-1E43-AD25-87B4B04B8914}"/>
              </a:ext>
            </a:extLst>
          </p:cNvPr>
          <p:cNvSpPr>
            <a:spLocks noGrp="1"/>
          </p:cNvSpPr>
          <p:nvPr>
            <p:ph idx="1"/>
          </p:nvPr>
        </p:nvSpPr>
        <p:spPr/>
        <p:txBody>
          <a:bodyPr/>
          <a:lstStyle/>
          <a:p>
            <a:r>
              <a:rPr lang="en-US" sz="2200" dirty="0"/>
              <a:t>Key thermophysical properties includes thermal conductivity, CTE, creep, etc., and vary strongly based upon composition</a:t>
            </a:r>
          </a:p>
          <a:p>
            <a:r>
              <a:rPr lang="en-US" sz="2200" dirty="0"/>
              <a:t>Two primary phases: UC and U2C3</a:t>
            </a:r>
          </a:p>
          <a:p>
            <a:r>
              <a:rPr lang="en-US" sz="2200" dirty="0"/>
              <a:t>Three stages in burnup that affect centerline temperature</a:t>
            </a:r>
          </a:p>
          <a:p>
            <a:r>
              <a:rPr lang="en-US" sz="2200" dirty="0"/>
              <a:t>Fuel restructures into typically three zones with variable porosity</a:t>
            </a:r>
          </a:p>
          <a:p>
            <a:r>
              <a:rPr lang="en-US" sz="2200" dirty="0"/>
              <a:t>Carburization of cladding is the key FCCI phenomenon</a:t>
            </a:r>
          </a:p>
          <a:p>
            <a:r>
              <a:rPr lang="en-US" sz="2200" dirty="0"/>
              <a:t>Control of C/M ratio via initial </a:t>
            </a:r>
            <a:r>
              <a:rPr lang="en-US" sz="2200" dirty="0" err="1"/>
              <a:t>hyperstoichiometry</a:t>
            </a:r>
            <a:r>
              <a:rPr lang="en-US" sz="2200" dirty="0"/>
              <a:t> prevents low melting metal phases forming</a:t>
            </a:r>
          </a:p>
          <a:p>
            <a:r>
              <a:rPr lang="en-US" sz="2200" dirty="0"/>
              <a:t>Carbothermic reduction is primary fabrication route</a:t>
            </a:r>
          </a:p>
          <a:p>
            <a:endParaRPr lang="en-US" sz="2200" dirty="0"/>
          </a:p>
        </p:txBody>
      </p:sp>
      <p:sp>
        <p:nvSpPr>
          <p:cNvPr id="4" name="Slide Number Placeholder 3">
            <a:extLst>
              <a:ext uri="{FF2B5EF4-FFF2-40B4-BE49-F238E27FC236}">
                <a16:creationId xmlns:a16="http://schemas.microsoft.com/office/drawing/2014/main" id="{4A8E7BC0-4DA6-2E40-A3B2-211A244F7957}"/>
              </a:ext>
            </a:extLst>
          </p:cNvPr>
          <p:cNvSpPr>
            <a:spLocks noGrp="1"/>
          </p:cNvSpPr>
          <p:nvPr>
            <p:ph type="sldNum" sz="quarter" idx="12"/>
          </p:nvPr>
        </p:nvSpPr>
        <p:spPr/>
        <p:txBody>
          <a:bodyPr/>
          <a:lstStyle/>
          <a:p>
            <a:pPr>
              <a:defRPr/>
            </a:pPr>
            <a:fld id="{3FF2C605-4958-CF43-AA48-80339EFDB0AF}" type="slidenum">
              <a:rPr lang="en-US" smtClean="0"/>
              <a:pPr>
                <a:defRPr/>
              </a:pPr>
              <a:t>2</a:t>
            </a:fld>
            <a:endParaRPr lang="en-US"/>
          </a:p>
        </p:txBody>
      </p:sp>
    </p:spTree>
    <p:extLst>
      <p:ext uri="{BB962C8B-B14F-4D97-AF65-F5344CB8AC3E}">
        <p14:creationId xmlns:p14="http://schemas.microsoft.com/office/powerpoint/2010/main" val="1818881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106AD-4071-E144-BFEA-DE21A18868C0}"/>
              </a:ext>
            </a:extLst>
          </p:cNvPr>
          <p:cNvSpPr>
            <a:spLocks noGrp="1"/>
          </p:cNvSpPr>
          <p:nvPr>
            <p:ph type="title"/>
          </p:nvPr>
        </p:nvSpPr>
        <p:spPr/>
        <p:txBody>
          <a:bodyPr/>
          <a:lstStyle/>
          <a:p>
            <a:r>
              <a:rPr lang="en-US" dirty="0"/>
              <a:t>Temperature with Burnup</a:t>
            </a:r>
          </a:p>
        </p:txBody>
      </p:sp>
      <p:sp>
        <p:nvSpPr>
          <p:cNvPr id="3" name="Content Placeholder 2">
            <a:extLst>
              <a:ext uri="{FF2B5EF4-FFF2-40B4-BE49-F238E27FC236}">
                <a16:creationId xmlns:a16="http://schemas.microsoft.com/office/drawing/2014/main" id="{9367DB9B-7D3E-8440-8B4D-45B193FE2A95}"/>
              </a:ext>
            </a:extLst>
          </p:cNvPr>
          <p:cNvSpPr>
            <a:spLocks noGrp="1"/>
          </p:cNvSpPr>
          <p:nvPr>
            <p:ph sz="half" idx="1"/>
          </p:nvPr>
        </p:nvSpPr>
        <p:spPr/>
        <p:txBody>
          <a:bodyPr/>
          <a:lstStyle/>
          <a:p>
            <a:r>
              <a:rPr lang="en-US" sz="2200" dirty="0"/>
              <a:t>Similar to carbides, have three stages in temperature</a:t>
            </a:r>
          </a:p>
          <a:p>
            <a:r>
              <a:rPr lang="en-US" sz="2200" dirty="0"/>
              <a:t>Stage A is the first rise of power and lasts for one to several days</a:t>
            </a:r>
          </a:p>
          <a:p>
            <a:r>
              <a:rPr lang="en-US" sz="2200" dirty="0"/>
              <a:t>Stage B has the </a:t>
            </a:r>
            <a:r>
              <a:rPr lang="en-US" sz="2200" dirty="0" err="1"/>
              <a:t>resintering</a:t>
            </a:r>
            <a:r>
              <a:rPr lang="en-US" sz="2200" dirty="0"/>
              <a:t> of pellets center and closure of He gap</a:t>
            </a:r>
          </a:p>
          <a:p>
            <a:r>
              <a:rPr lang="en-US" sz="2200" dirty="0"/>
              <a:t>Stage C is the quasi steady state irradiation period in which FCMI begins</a:t>
            </a:r>
          </a:p>
          <a:p>
            <a:r>
              <a:rPr lang="en-US" sz="2200" dirty="0"/>
              <a:t>The TD of the fuel is reduced to ~80% to avoid excessive strain on the cladding</a:t>
            </a:r>
          </a:p>
          <a:p>
            <a:endParaRPr lang="en-US" sz="2200" dirty="0"/>
          </a:p>
          <a:p>
            <a:endParaRPr lang="en-US" sz="2200" dirty="0"/>
          </a:p>
          <a:p>
            <a:endParaRPr lang="en-US" sz="2200" dirty="0"/>
          </a:p>
          <a:p>
            <a:endParaRPr lang="en-US" sz="2200" dirty="0"/>
          </a:p>
        </p:txBody>
      </p:sp>
      <p:pic>
        <p:nvPicPr>
          <p:cNvPr id="6" name="Content Placeholder 5">
            <a:extLst>
              <a:ext uri="{FF2B5EF4-FFF2-40B4-BE49-F238E27FC236}">
                <a16:creationId xmlns:a16="http://schemas.microsoft.com/office/drawing/2014/main" id="{FC3272A5-4408-1143-9B48-6C218B3D0781}"/>
              </a:ext>
            </a:extLst>
          </p:cNvPr>
          <p:cNvPicPr>
            <a:picLocks noGrp="1" noChangeAspect="1"/>
          </p:cNvPicPr>
          <p:nvPr>
            <p:ph sz="half" idx="2"/>
          </p:nvPr>
        </p:nvPicPr>
        <p:blipFill>
          <a:blip r:embed="rId2"/>
          <a:stretch>
            <a:fillRect/>
          </a:stretch>
        </p:blipFill>
        <p:spPr>
          <a:xfrm>
            <a:off x="6571753" y="1968500"/>
            <a:ext cx="4636494" cy="4157663"/>
          </a:xfrm>
          <a:prstGeom prst="rect">
            <a:avLst/>
          </a:prstGeom>
        </p:spPr>
      </p:pic>
      <p:sp>
        <p:nvSpPr>
          <p:cNvPr id="5" name="Slide Number Placeholder 4">
            <a:extLst>
              <a:ext uri="{FF2B5EF4-FFF2-40B4-BE49-F238E27FC236}">
                <a16:creationId xmlns:a16="http://schemas.microsoft.com/office/drawing/2014/main" id="{6C015CED-94EA-284E-BF63-B8181C13C277}"/>
              </a:ext>
            </a:extLst>
          </p:cNvPr>
          <p:cNvSpPr>
            <a:spLocks noGrp="1"/>
          </p:cNvSpPr>
          <p:nvPr>
            <p:ph type="sldNum" sz="quarter" idx="12"/>
          </p:nvPr>
        </p:nvSpPr>
        <p:spPr/>
        <p:txBody>
          <a:bodyPr/>
          <a:lstStyle/>
          <a:p>
            <a:pPr>
              <a:defRPr/>
            </a:pPr>
            <a:fld id="{EC35E9FC-F6D5-0349-BBED-EA7D7A9BC49B}" type="slidenum">
              <a:rPr lang="en-US" smtClean="0"/>
              <a:pPr>
                <a:defRPr/>
              </a:pPr>
              <a:t>20</a:t>
            </a:fld>
            <a:endParaRPr lang="en-US"/>
          </a:p>
        </p:txBody>
      </p:sp>
    </p:spTree>
    <p:extLst>
      <p:ext uri="{BB962C8B-B14F-4D97-AF65-F5344CB8AC3E}">
        <p14:creationId xmlns:p14="http://schemas.microsoft.com/office/powerpoint/2010/main" val="9818000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5BEB9-4892-864E-B1F2-CC12B1A990E4}"/>
              </a:ext>
            </a:extLst>
          </p:cNvPr>
          <p:cNvSpPr>
            <a:spLocks noGrp="1"/>
          </p:cNvSpPr>
          <p:nvPr>
            <p:ph type="title"/>
          </p:nvPr>
        </p:nvSpPr>
        <p:spPr/>
        <p:txBody>
          <a:bodyPr/>
          <a:lstStyle/>
          <a:p>
            <a:r>
              <a:rPr lang="en-US" dirty="0"/>
              <a:t>Fission Products</a:t>
            </a:r>
          </a:p>
        </p:txBody>
      </p:sp>
      <p:sp>
        <p:nvSpPr>
          <p:cNvPr id="3" name="Content Placeholder 2">
            <a:extLst>
              <a:ext uri="{FF2B5EF4-FFF2-40B4-BE49-F238E27FC236}">
                <a16:creationId xmlns:a16="http://schemas.microsoft.com/office/drawing/2014/main" id="{4E563FAF-CFBB-EC45-8549-80E177EDCF75}"/>
              </a:ext>
            </a:extLst>
          </p:cNvPr>
          <p:cNvSpPr>
            <a:spLocks noGrp="1"/>
          </p:cNvSpPr>
          <p:nvPr>
            <p:ph sz="half" idx="1"/>
          </p:nvPr>
        </p:nvSpPr>
        <p:spPr/>
        <p:txBody>
          <a:bodyPr/>
          <a:lstStyle/>
          <a:p>
            <a:r>
              <a:rPr lang="en-US" sz="2200" dirty="0"/>
              <a:t>Fission products can form various nitride phases in the fuel matrix</a:t>
            </a:r>
          </a:p>
          <a:p>
            <a:r>
              <a:rPr lang="en-US" sz="2200" dirty="0"/>
              <a:t>Noble gases will of course not react with N, and volatile species (Cs, I, </a:t>
            </a:r>
            <a:r>
              <a:rPr lang="en-US" sz="2200" dirty="0" err="1"/>
              <a:t>Te</a:t>
            </a:r>
            <a:r>
              <a:rPr lang="en-US" sz="2200" dirty="0"/>
              <a:t>) will form volatile compounds</a:t>
            </a:r>
          </a:p>
          <a:p>
            <a:r>
              <a:rPr lang="en-US" sz="2200" dirty="0"/>
              <a:t>Pd, Rh, and Ru form metallic precipitates</a:t>
            </a:r>
          </a:p>
          <a:p>
            <a:r>
              <a:rPr lang="en-US" sz="2200" dirty="0"/>
              <a:t>Rare earths are dissolved in the U/Pu-N matrix</a:t>
            </a:r>
          </a:p>
          <a:p>
            <a:r>
              <a:rPr lang="en-US" sz="2200" dirty="0"/>
              <a:t>The N/U ratio was evaluated and reported to increase by 2% at a burnup of 10%</a:t>
            </a:r>
          </a:p>
        </p:txBody>
      </p:sp>
      <p:pic>
        <p:nvPicPr>
          <p:cNvPr id="6" name="Content Placeholder 5">
            <a:extLst>
              <a:ext uri="{FF2B5EF4-FFF2-40B4-BE49-F238E27FC236}">
                <a16:creationId xmlns:a16="http://schemas.microsoft.com/office/drawing/2014/main" id="{74729DAC-4C9A-F144-8288-C1A45B757759}"/>
              </a:ext>
            </a:extLst>
          </p:cNvPr>
          <p:cNvPicPr>
            <a:picLocks noGrp="1" noChangeAspect="1"/>
          </p:cNvPicPr>
          <p:nvPr>
            <p:ph sz="half" idx="2"/>
          </p:nvPr>
        </p:nvPicPr>
        <p:blipFill>
          <a:blip r:embed="rId2"/>
          <a:stretch>
            <a:fillRect/>
          </a:stretch>
        </p:blipFill>
        <p:spPr>
          <a:xfrm>
            <a:off x="6432550" y="2351881"/>
            <a:ext cx="4914900" cy="3390900"/>
          </a:xfrm>
          <a:prstGeom prst="rect">
            <a:avLst/>
          </a:prstGeom>
        </p:spPr>
      </p:pic>
      <p:sp>
        <p:nvSpPr>
          <p:cNvPr id="5" name="Slide Number Placeholder 4">
            <a:extLst>
              <a:ext uri="{FF2B5EF4-FFF2-40B4-BE49-F238E27FC236}">
                <a16:creationId xmlns:a16="http://schemas.microsoft.com/office/drawing/2014/main" id="{70AF60A1-5FD8-1A4A-BCD7-A135A888B200}"/>
              </a:ext>
            </a:extLst>
          </p:cNvPr>
          <p:cNvSpPr>
            <a:spLocks noGrp="1"/>
          </p:cNvSpPr>
          <p:nvPr>
            <p:ph type="sldNum" sz="quarter" idx="12"/>
          </p:nvPr>
        </p:nvSpPr>
        <p:spPr/>
        <p:txBody>
          <a:bodyPr/>
          <a:lstStyle/>
          <a:p>
            <a:pPr>
              <a:defRPr/>
            </a:pPr>
            <a:fld id="{EC35E9FC-F6D5-0349-BBED-EA7D7A9BC49B}" type="slidenum">
              <a:rPr lang="en-US" smtClean="0"/>
              <a:pPr>
                <a:defRPr/>
              </a:pPr>
              <a:t>21</a:t>
            </a:fld>
            <a:endParaRPr lang="en-US"/>
          </a:p>
        </p:txBody>
      </p:sp>
    </p:spTree>
    <p:extLst>
      <p:ext uri="{BB962C8B-B14F-4D97-AF65-F5344CB8AC3E}">
        <p14:creationId xmlns:p14="http://schemas.microsoft.com/office/powerpoint/2010/main" val="7588318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DE838-7768-7F46-AB19-032370226DCF}"/>
              </a:ext>
            </a:extLst>
          </p:cNvPr>
          <p:cNvSpPr>
            <a:spLocks noGrp="1"/>
          </p:cNvSpPr>
          <p:nvPr>
            <p:ph type="title"/>
          </p:nvPr>
        </p:nvSpPr>
        <p:spPr/>
        <p:txBody>
          <a:bodyPr/>
          <a:lstStyle/>
          <a:p>
            <a:r>
              <a:rPr lang="en-US" dirty="0"/>
              <a:t>Nitride Restructuring</a:t>
            </a:r>
          </a:p>
        </p:txBody>
      </p:sp>
      <p:sp>
        <p:nvSpPr>
          <p:cNvPr id="3" name="Content Placeholder 2">
            <a:extLst>
              <a:ext uri="{FF2B5EF4-FFF2-40B4-BE49-F238E27FC236}">
                <a16:creationId xmlns:a16="http://schemas.microsoft.com/office/drawing/2014/main" id="{EABDFFEA-C8C5-B44E-886C-F69B8FC4F8D4}"/>
              </a:ext>
            </a:extLst>
          </p:cNvPr>
          <p:cNvSpPr>
            <a:spLocks noGrp="1"/>
          </p:cNvSpPr>
          <p:nvPr>
            <p:ph sz="half" idx="1"/>
          </p:nvPr>
        </p:nvSpPr>
        <p:spPr>
          <a:xfrm>
            <a:off x="609600" y="1968504"/>
            <a:ext cx="11098696" cy="2106540"/>
          </a:xfrm>
        </p:spPr>
        <p:txBody>
          <a:bodyPr/>
          <a:lstStyle/>
          <a:p>
            <a:r>
              <a:rPr lang="en-US" sz="2200" dirty="0"/>
              <a:t>Because of relatively low fuel temperature and temperature gradient, the restructuring of (</a:t>
            </a:r>
            <a:r>
              <a:rPr lang="en-US" sz="2200" dirty="0" err="1"/>
              <a:t>U,Pu</a:t>
            </a:r>
            <a:r>
              <a:rPr lang="en-US" sz="2200" dirty="0"/>
              <a:t>)N fuel is mild in comparison with MOX fuel for fast reactors</a:t>
            </a:r>
          </a:p>
          <a:p>
            <a:r>
              <a:rPr lang="en-US" sz="2200" dirty="0"/>
              <a:t>For He bonded pins at high power, restructuring does occur with three distinct zones</a:t>
            </a:r>
          </a:p>
          <a:p>
            <a:r>
              <a:rPr lang="en-US" sz="2200" dirty="0"/>
              <a:t>Zone 1 is found in the central of the fuel pellet was characterized by very porous structure; a small central hole was sometimes observed</a:t>
            </a:r>
          </a:p>
          <a:p>
            <a:endParaRPr lang="en-US" sz="2200" dirty="0"/>
          </a:p>
          <a:p>
            <a:endParaRPr lang="en-US" sz="2200" dirty="0"/>
          </a:p>
        </p:txBody>
      </p:sp>
      <p:sp>
        <p:nvSpPr>
          <p:cNvPr id="5" name="Slide Number Placeholder 4">
            <a:extLst>
              <a:ext uri="{FF2B5EF4-FFF2-40B4-BE49-F238E27FC236}">
                <a16:creationId xmlns:a16="http://schemas.microsoft.com/office/drawing/2014/main" id="{15C71BDE-8D4E-1145-B2E7-D911EB894F50}"/>
              </a:ext>
            </a:extLst>
          </p:cNvPr>
          <p:cNvSpPr>
            <a:spLocks noGrp="1"/>
          </p:cNvSpPr>
          <p:nvPr>
            <p:ph type="sldNum" sz="quarter" idx="12"/>
          </p:nvPr>
        </p:nvSpPr>
        <p:spPr/>
        <p:txBody>
          <a:bodyPr/>
          <a:lstStyle/>
          <a:p>
            <a:pPr>
              <a:defRPr/>
            </a:pPr>
            <a:fld id="{EC35E9FC-F6D5-0349-BBED-EA7D7A9BC49B}" type="slidenum">
              <a:rPr lang="en-US" smtClean="0"/>
              <a:pPr>
                <a:defRPr/>
              </a:pPr>
              <a:t>22</a:t>
            </a:fld>
            <a:endParaRPr lang="en-US"/>
          </a:p>
        </p:txBody>
      </p:sp>
      <p:pic>
        <p:nvPicPr>
          <p:cNvPr id="6" name="Picture 5">
            <a:extLst>
              <a:ext uri="{FF2B5EF4-FFF2-40B4-BE49-F238E27FC236}">
                <a16:creationId xmlns:a16="http://schemas.microsoft.com/office/drawing/2014/main" id="{0F86D300-E1EC-1A48-8E82-DBFFB350155E}"/>
              </a:ext>
            </a:extLst>
          </p:cNvPr>
          <p:cNvPicPr>
            <a:picLocks noChangeAspect="1"/>
          </p:cNvPicPr>
          <p:nvPr/>
        </p:nvPicPr>
        <p:blipFill>
          <a:blip r:embed="rId2"/>
          <a:stretch>
            <a:fillRect/>
          </a:stretch>
        </p:blipFill>
        <p:spPr>
          <a:xfrm>
            <a:off x="2254252" y="3937000"/>
            <a:ext cx="7886700" cy="2921000"/>
          </a:xfrm>
          <a:prstGeom prst="rect">
            <a:avLst/>
          </a:prstGeom>
        </p:spPr>
      </p:pic>
    </p:spTree>
    <p:extLst>
      <p:ext uri="{BB962C8B-B14F-4D97-AF65-F5344CB8AC3E}">
        <p14:creationId xmlns:p14="http://schemas.microsoft.com/office/powerpoint/2010/main" val="39715293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0DE838-7768-7F46-AB19-032370226DCF}"/>
              </a:ext>
            </a:extLst>
          </p:cNvPr>
          <p:cNvSpPr>
            <a:spLocks noGrp="1"/>
          </p:cNvSpPr>
          <p:nvPr>
            <p:ph type="title"/>
          </p:nvPr>
        </p:nvSpPr>
        <p:spPr/>
        <p:txBody>
          <a:bodyPr/>
          <a:lstStyle/>
          <a:p>
            <a:r>
              <a:rPr lang="en-US" dirty="0"/>
              <a:t>Nitride Restructuring</a:t>
            </a:r>
          </a:p>
        </p:txBody>
      </p:sp>
      <p:sp>
        <p:nvSpPr>
          <p:cNvPr id="3" name="Content Placeholder 2">
            <a:extLst>
              <a:ext uri="{FF2B5EF4-FFF2-40B4-BE49-F238E27FC236}">
                <a16:creationId xmlns:a16="http://schemas.microsoft.com/office/drawing/2014/main" id="{EABDFFEA-C8C5-B44E-886C-F69B8FC4F8D4}"/>
              </a:ext>
            </a:extLst>
          </p:cNvPr>
          <p:cNvSpPr>
            <a:spLocks noGrp="1"/>
          </p:cNvSpPr>
          <p:nvPr>
            <p:ph sz="half" idx="1"/>
          </p:nvPr>
        </p:nvSpPr>
        <p:spPr>
          <a:xfrm>
            <a:off x="609600" y="1968504"/>
            <a:ext cx="10972800" cy="2106540"/>
          </a:xfrm>
        </p:spPr>
        <p:txBody>
          <a:bodyPr/>
          <a:lstStyle/>
          <a:p>
            <a:r>
              <a:rPr lang="en-US" sz="2200" dirty="0"/>
              <a:t>Zone 2 is found in MOX fuels and sometimes in carbide fuels, but not in UN fuels</a:t>
            </a:r>
          </a:p>
          <a:p>
            <a:r>
              <a:rPr lang="en-US" sz="2200" dirty="0"/>
              <a:t>Zone 3 displays grain growth, grain boundary bubbles, and healing of cracks</a:t>
            </a:r>
          </a:p>
          <a:p>
            <a:r>
              <a:rPr lang="en-US" sz="2200" dirty="0"/>
              <a:t>Zone 4 has the as-fabricated structure</a:t>
            </a:r>
          </a:p>
          <a:p>
            <a:r>
              <a:rPr lang="en-US" sz="2200" dirty="0"/>
              <a:t>Fission gas release is prevalent in zone 1 and zone 3, with large amount of UN swelling</a:t>
            </a:r>
          </a:p>
          <a:p>
            <a:endParaRPr lang="en-US" sz="2200" dirty="0"/>
          </a:p>
          <a:p>
            <a:endParaRPr lang="en-US" sz="2200" dirty="0"/>
          </a:p>
          <a:p>
            <a:endParaRPr lang="en-US" sz="2200" dirty="0"/>
          </a:p>
        </p:txBody>
      </p:sp>
      <p:sp>
        <p:nvSpPr>
          <p:cNvPr id="5" name="Slide Number Placeholder 4">
            <a:extLst>
              <a:ext uri="{FF2B5EF4-FFF2-40B4-BE49-F238E27FC236}">
                <a16:creationId xmlns:a16="http://schemas.microsoft.com/office/drawing/2014/main" id="{15C71BDE-8D4E-1145-B2E7-D911EB894F50}"/>
              </a:ext>
            </a:extLst>
          </p:cNvPr>
          <p:cNvSpPr>
            <a:spLocks noGrp="1"/>
          </p:cNvSpPr>
          <p:nvPr>
            <p:ph type="sldNum" sz="quarter" idx="12"/>
          </p:nvPr>
        </p:nvSpPr>
        <p:spPr/>
        <p:txBody>
          <a:bodyPr/>
          <a:lstStyle/>
          <a:p>
            <a:pPr>
              <a:defRPr/>
            </a:pPr>
            <a:fld id="{EC35E9FC-F6D5-0349-BBED-EA7D7A9BC49B}" type="slidenum">
              <a:rPr lang="en-US" smtClean="0"/>
              <a:pPr>
                <a:defRPr/>
              </a:pPr>
              <a:t>23</a:t>
            </a:fld>
            <a:endParaRPr lang="en-US"/>
          </a:p>
        </p:txBody>
      </p:sp>
      <p:pic>
        <p:nvPicPr>
          <p:cNvPr id="6" name="Picture 5">
            <a:extLst>
              <a:ext uri="{FF2B5EF4-FFF2-40B4-BE49-F238E27FC236}">
                <a16:creationId xmlns:a16="http://schemas.microsoft.com/office/drawing/2014/main" id="{0F86D300-E1EC-1A48-8E82-DBFFB350155E}"/>
              </a:ext>
            </a:extLst>
          </p:cNvPr>
          <p:cNvPicPr>
            <a:picLocks noChangeAspect="1"/>
          </p:cNvPicPr>
          <p:nvPr/>
        </p:nvPicPr>
        <p:blipFill>
          <a:blip r:embed="rId2"/>
          <a:stretch>
            <a:fillRect/>
          </a:stretch>
        </p:blipFill>
        <p:spPr>
          <a:xfrm>
            <a:off x="2254252" y="3937000"/>
            <a:ext cx="7886700" cy="2921000"/>
          </a:xfrm>
          <a:prstGeom prst="rect">
            <a:avLst/>
          </a:prstGeom>
        </p:spPr>
      </p:pic>
    </p:spTree>
    <p:extLst>
      <p:ext uri="{BB962C8B-B14F-4D97-AF65-F5344CB8AC3E}">
        <p14:creationId xmlns:p14="http://schemas.microsoft.com/office/powerpoint/2010/main" val="25331197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3C133-DE12-E649-91C5-EA8F61227FCD}"/>
              </a:ext>
            </a:extLst>
          </p:cNvPr>
          <p:cNvSpPr>
            <a:spLocks noGrp="1"/>
          </p:cNvSpPr>
          <p:nvPr>
            <p:ph type="title"/>
          </p:nvPr>
        </p:nvSpPr>
        <p:spPr/>
        <p:txBody>
          <a:bodyPr/>
          <a:lstStyle/>
          <a:p>
            <a:r>
              <a:rPr lang="en-US" dirty="0"/>
              <a:t>Fission Gas Release</a:t>
            </a:r>
          </a:p>
        </p:txBody>
      </p:sp>
      <p:sp>
        <p:nvSpPr>
          <p:cNvPr id="3" name="Content Placeholder 2">
            <a:extLst>
              <a:ext uri="{FF2B5EF4-FFF2-40B4-BE49-F238E27FC236}">
                <a16:creationId xmlns:a16="http://schemas.microsoft.com/office/drawing/2014/main" id="{BD55E5C7-0644-DF47-8990-D6B12F0D02E2}"/>
              </a:ext>
            </a:extLst>
          </p:cNvPr>
          <p:cNvSpPr>
            <a:spLocks noGrp="1"/>
          </p:cNvSpPr>
          <p:nvPr>
            <p:ph sz="half" idx="1"/>
          </p:nvPr>
        </p:nvSpPr>
        <p:spPr>
          <a:xfrm>
            <a:off x="609600" y="1968503"/>
            <a:ext cx="6755296" cy="4157663"/>
          </a:xfrm>
        </p:spPr>
        <p:txBody>
          <a:bodyPr/>
          <a:lstStyle/>
          <a:p>
            <a:r>
              <a:rPr lang="en-US" sz="2200" dirty="0"/>
              <a:t>There have been no systematic results dealing with fission gas release of nitride fuel, due to limited irradiations</a:t>
            </a:r>
          </a:p>
          <a:p>
            <a:r>
              <a:rPr lang="en-US" sz="2200" dirty="0"/>
              <a:t>It is generally known that FP gas release of nitride fuel is much lower than that of MOX fuel</a:t>
            </a:r>
          </a:p>
          <a:p>
            <a:r>
              <a:rPr lang="en-US" sz="2200" dirty="0"/>
              <a:t>Gas release will be influenced by burnup, pellet density, grain size, the characteristics of porosities, and temperature</a:t>
            </a:r>
          </a:p>
          <a:p>
            <a:endParaRPr lang="en-US" sz="2200" dirty="0"/>
          </a:p>
          <a:p>
            <a:endParaRPr lang="en-US" sz="2200" dirty="0"/>
          </a:p>
        </p:txBody>
      </p:sp>
      <p:pic>
        <p:nvPicPr>
          <p:cNvPr id="6" name="Content Placeholder 5">
            <a:extLst>
              <a:ext uri="{FF2B5EF4-FFF2-40B4-BE49-F238E27FC236}">
                <a16:creationId xmlns:a16="http://schemas.microsoft.com/office/drawing/2014/main" id="{102A2875-53FE-094E-A079-57D6C77F59F9}"/>
              </a:ext>
            </a:extLst>
          </p:cNvPr>
          <p:cNvPicPr>
            <a:picLocks noGrp="1" noChangeAspect="1"/>
          </p:cNvPicPr>
          <p:nvPr>
            <p:ph sz="half" idx="2"/>
          </p:nvPr>
        </p:nvPicPr>
        <p:blipFill>
          <a:blip r:embed="rId2"/>
          <a:stretch>
            <a:fillRect/>
          </a:stretch>
        </p:blipFill>
        <p:spPr>
          <a:xfrm>
            <a:off x="7777229" y="1968503"/>
            <a:ext cx="3139942" cy="4157663"/>
          </a:xfrm>
          <a:prstGeom prst="rect">
            <a:avLst/>
          </a:prstGeom>
        </p:spPr>
      </p:pic>
      <p:sp>
        <p:nvSpPr>
          <p:cNvPr id="5" name="Slide Number Placeholder 4">
            <a:extLst>
              <a:ext uri="{FF2B5EF4-FFF2-40B4-BE49-F238E27FC236}">
                <a16:creationId xmlns:a16="http://schemas.microsoft.com/office/drawing/2014/main" id="{7F78C85F-FE84-204E-A28B-5D0889B2AEBF}"/>
              </a:ext>
            </a:extLst>
          </p:cNvPr>
          <p:cNvSpPr>
            <a:spLocks noGrp="1"/>
          </p:cNvSpPr>
          <p:nvPr>
            <p:ph type="sldNum" sz="quarter" idx="12"/>
          </p:nvPr>
        </p:nvSpPr>
        <p:spPr/>
        <p:txBody>
          <a:bodyPr/>
          <a:lstStyle/>
          <a:p>
            <a:pPr>
              <a:defRPr/>
            </a:pPr>
            <a:fld id="{EC35E9FC-F6D5-0349-BBED-EA7D7A9BC49B}" type="slidenum">
              <a:rPr lang="en-US" smtClean="0"/>
              <a:pPr>
                <a:defRPr/>
              </a:pPr>
              <a:t>24</a:t>
            </a:fld>
            <a:endParaRPr lang="en-US"/>
          </a:p>
        </p:txBody>
      </p:sp>
      <p:sp>
        <p:nvSpPr>
          <p:cNvPr id="7" name="TextBox 6">
            <a:extLst>
              <a:ext uri="{FF2B5EF4-FFF2-40B4-BE49-F238E27FC236}">
                <a16:creationId xmlns:a16="http://schemas.microsoft.com/office/drawing/2014/main" id="{6762668D-1B69-C947-9252-219AD69ED34D}"/>
              </a:ext>
            </a:extLst>
          </p:cNvPr>
          <p:cNvSpPr txBox="1"/>
          <p:nvPr/>
        </p:nvSpPr>
        <p:spPr>
          <a:xfrm>
            <a:off x="8388626" y="6126166"/>
            <a:ext cx="2295939" cy="369332"/>
          </a:xfrm>
          <a:prstGeom prst="rect">
            <a:avLst/>
          </a:prstGeom>
          <a:noFill/>
        </p:spPr>
        <p:txBody>
          <a:bodyPr wrap="square" rtlCol="0">
            <a:spAutoFit/>
          </a:bodyPr>
          <a:lstStyle/>
          <a:p>
            <a:pPr algn="ctr"/>
            <a:r>
              <a:rPr lang="en-US" dirty="0"/>
              <a:t>Fuel at 4.3% FIMA</a:t>
            </a:r>
          </a:p>
        </p:txBody>
      </p:sp>
      <p:pic>
        <p:nvPicPr>
          <p:cNvPr id="8" name="Picture 7">
            <a:extLst>
              <a:ext uri="{FF2B5EF4-FFF2-40B4-BE49-F238E27FC236}">
                <a16:creationId xmlns:a16="http://schemas.microsoft.com/office/drawing/2014/main" id="{C6823831-091C-EA4A-87A1-03AFA76CEC65}"/>
              </a:ext>
            </a:extLst>
          </p:cNvPr>
          <p:cNvPicPr>
            <a:picLocks noChangeAspect="1"/>
          </p:cNvPicPr>
          <p:nvPr/>
        </p:nvPicPr>
        <p:blipFill>
          <a:blip r:embed="rId3"/>
          <a:stretch>
            <a:fillRect/>
          </a:stretch>
        </p:blipFill>
        <p:spPr>
          <a:xfrm>
            <a:off x="1840948" y="5035550"/>
            <a:ext cx="4673600" cy="444500"/>
          </a:xfrm>
          <a:prstGeom prst="rect">
            <a:avLst/>
          </a:prstGeom>
        </p:spPr>
      </p:pic>
    </p:spTree>
    <p:extLst>
      <p:ext uri="{BB962C8B-B14F-4D97-AF65-F5344CB8AC3E}">
        <p14:creationId xmlns:p14="http://schemas.microsoft.com/office/powerpoint/2010/main" val="28302068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2A570-DDCB-DE43-927F-B686A3CEE253}"/>
              </a:ext>
            </a:extLst>
          </p:cNvPr>
          <p:cNvSpPr>
            <a:spLocks noGrp="1"/>
          </p:cNvSpPr>
          <p:nvPr>
            <p:ph type="title"/>
          </p:nvPr>
        </p:nvSpPr>
        <p:spPr/>
        <p:txBody>
          <a:bodyPr/>
          <a:lstStyle/>
          <a:p>
            <a:r>
              <a:rPr lang="en-US" dirty="0"/>
              <a:t>Swelling and FCMI</a:t>
            </a:r>
          </a:p>
        </p:txBody>
      </p:sp>
      <p:sp>
        <p:nvSpPr>
          <p:cNvPr id="3" name="Content Placeholder 2">
            <a:extLst>
              <a:ext uri="{FF2B5EF4-FFF2-40B4-BE49-F238E27FC236}">
                <a16:creationId xmlns:a16="http://schemas.microsoft.com/office/drawing/2014/main" id="{19E02174-AE43-9641-9223-8613A05C6AAA}"/>
              </a:ext>
            </a:extLst>
          </p:cNvPr>
          <p:cNvSpPr>
            <a:spLocks noGrp="1"/>
          </p:cNvSpPr>
          <p:nvPr>
            <p:ph sz="half" idx="1"/>
          </p:nvPr>
        </p:nvSpPr>
        <p:spPr/>
        <p:txBody>
          <a:bodyPr/>
          <a:lstStyle/>
          <a:p>
            <a:r>
              <a:rPr lang="en-US" sz="2200" dirty="0"/>
              <a:t>Since FG release is low, its possible that swelling is large</a:t>
            </a:r>
          </a:p>
          <a:p>
            <a:r>
              <a:rPr lang="en-US" sz="2200" dirty="0"/>
              <a:t>Volumetric swelling is caused by the accumulation of solid FP and crack formation in the pellets</a:t>
            </a:r>
          </a:p>
          <a:p>
            <a:r>
              <a:rPr lang="en-US" sz="2200" dirty="0"/>
              <a:t>The volumetric swelling rate of (</a:t>
            </a:r>
            <a:r>
              <a:rPr lang="en-US" sz="2200" dirty="0" err="1"/>
              <a:t>U,Pu</a:t>
            </a:r>
            <a:r>
              <a:rPr lang="en-US" sz="2200" dirty="0"/>
              <a:t>)N fuel irradiated to 9.3% FIMA was evaluated at 1.83% per FIMA% without the constraint of the cladding tube</a:t>
            </a:r>
          </a:p>
          <a:p>
            <a:r>
              <a:rPr lang="en-US" sz="2200" dirty="0"/>
              <a:t>This is considerably higher than UO2 fuels, and lower than metallic fuels</a:t>
            </a:r>
          </a:p>
          <a:p>
            <a:endParaRPr lang="en-US" sz="2200" dirty="0"/>
          </a:p>
          <a:p>
            <a:endParaRPr lang="en-US" sz="2200" dirty="0"/>
          </a:p>
        </p:txBody>
      </p:sp>
      <p:sp>
        <p:nvSpPr>
          <p:cNvPr id="4" name="Content Placeholder 3">
            <a:extLst>
              <a:ext uri="{FF2B5EF4-FFF2-40B4-BE49-F238E27FC236}">
                <a16:creationId xmlns:a16="http://schemas.microsoft.com/office/drawing/2014/main" id="{BF756485-D3F6-9749-8638-142601EA6286}"/>
              </a:ext>
            </a:extLst>
          </p:cNvPr>
          <p:cNvSpPr>
            <a:spLocks noGrp="1"/>
          </p:cNvSpPr>
          <p:nvPr>
            <p:ph sz="half" idx="2"/>
          </p:nvPr>
        </p:nvSpPr>
        <p:spPr/>
        <p:txBody>
          <a:bodyPr/>
          <a:lstStyle/>
          <a:p>
            <a:r>
              <a:rPr lang="en-US" sz="2200" dirty="0"/>
              <a:t>The creep rate of (</a:t>
            </a:r>
            <a:r>
              <a:rPr lang="en-US" sz="2200" dirty="0" err="1"/>
              <a:t>U,Pu</a:t>
            </a:r>
            <a:r>
              <a:rPr lang="en-US" sz="2200" dirty="0"/>
              <a:t>)N fuel is low in comparison with MOX or metallic fuel at operating temperatures due to a slow diffusion rate of metal atoms in nitride fuel</a:t>
            </a:r>
          </a:p>
          <a:p>
            <a:r>
              <a:rPr lang="en-US" sz="2200" dirty="0"/>
              <a:t>Thus, focus has been placed upon the degree of FCMI in UN fuels</a:t>
            </a:r>
          </a:p>
          <a:p>
            <a:r>
              <a:rPr lang="en-US" sz="2200" dirty="0"/>
              <a:t>FCMI in a general sense can be mitigated by the reduced TD and operating at a reasonable linear power (&lt;100kW/m)</a:t>
            </a:r>
          </a:p>
        </p:txBody>
      </p:sp>
      <p:sp>
        <p:nvSpPr>
          <p:cNvPr id="5" name="Slide Number Placeholder 4">
            <a:extLst>
              <a:ext uri="{FF2B5EF4-FFF2-40B4-BE49-F238E27FC236}">
                <a16:creationId xmlns:a16="http://schemas.microsoft.com/office/drawing/2014/main" id="{84507994-CA66-1845-89D7-73F805E5F9CB}"/>
              </a:ext>
            </a:extLst>
          </p:cNvPr>
          <p:cNvSpPr>
            <a:spLocks noGrp="1"/>
          </p:cNvSpPr>
          <p:nvPr>
            <p:ph type="sldNum" sz="quarter" idx="12"/>
          </p:nvPr>
        </p:nvSpPr>
        <p:spPr/>
        <p:txBody>
          <a:bodyPr/>
          <a:lstStyle/>
          <a:p>
            <a:pPr>
              <a:defRPr/>
            </a:pPr>
            <a:fld id="{EC35E9FC-F6D5-0349-BBED-EA7D7A9BC49B}" type="slidenum">
              <a:rPr lang="en-US" smtClean="0"/>
              <a:pPr>
                <a:defRPr/>
              </a:pPr>
              <a:t>25</a:t>
            </a:fld>
            <a:endParaRPr lang="en-US"/>
          </a:p>
        </p:txBody>
      </p:sp>
    </p:spTree>
    <p:extLst>
      <p:ext uri="{BB962C8B-B14F-4D97-AF65-F5344CB8AC3E}">
        <p14:creationId xmlns:p14="http://schemas.microsoft.com/office/powerpoint/2010/main" val="18893586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43086-42D1-D146-90E2-D4F14FECAC44}"/>
              </a:ext>
            </a:extLst>
          </p:cNvPr>
          <p:cNvSpPr>
            <a:spLocks noGrp="1"/>
          </p:cNvSpPr>
          <p:nvPr>
            <p:ph type="title"/>
          </p:nvPr>
        </p:nvSpPr>
        <p:spPr/>
        <p:txBody>
          <a:bodyPr/>
          <a:lstStyle/>
          <a:p>
            <a:r>
              <a:rPr lang="en-US" dirty="0"/>
              <a:t>Reprocessing</a:t>
            </a:r>
          </a:p>
        </p:txBody>
      </p:sp>
      <p:sp>
        <p:nvSpPr>
          <p:cNvPr id="3" name="Content Placeholder 2">
            <a:extLst>
              <a:ext uri="{FF2B5EF4-FFF2-40B4-BE49-F238E27FC236}">
                <a16:creationId xmlns:a16="http://schemas.microsoft.com/office/drawing/2014/main" id="{BCCDC42E-05C2-0349-ACFA-DB08C68DBFBB}"/>
              </a:ext>
            </a:extLst>
          </p:cNvPr>
          <p:cNvSpPr>
            <a:spLocks noGrp="1"/>
          </p:cNvSpPr>
          <p:nvPr>
            <p:ph sz="half" idx="1"/>
          </p:nvPr>
        </p:nvSpPr>
        <p:spPr/>
        <p:txBody>
          <a:bodyPr/>
          <a:lstStyle/>
          <a:p>
            <a:r>
              <a:rPr lang="en-US" sz="2200" dirty="0"/>
              <a:t>Both </a:t>
            </a:r>
            <a:r>
              <a:rPr lang="en-US" sz="2200" dirty="0" err="1"/>
              <a:t>hydrochemical</a:t>
            </a:r>
            <a:r>
              <a:rPr lang="en-US" sz="2200" dirty="0"/>
              <a:t> and pyrochemical processes were proposed for the reprocessing techniques</a:t>
            </a:r>
          </a:p>
          <a:p>
            <a:r>
              <a:rPr lang="en-US" sz="2200" dirty="0"/>
              <a:t>The disposal of long-lived </a:t>
            </a:r>
            <a:r>
              <a:rPr lang="en-US" sz="2200" baseline="30000" dirty="0"/>
              <a:t>14</a:t>
            </a:r>
            <a:r>
              <a:rPr lang="en-US" sz="2200" dirty="0"/>
              <a:t>C and the recovery of expensive </a:t>
            </a:r>
            <a:r>
              <a:rPr lang="en-US" sz="2200" baseline="30000" dirty="0"/>
              <a:t>15</a:t>
            </a:r>
            <a:r>
              <a:rPr lang="en-US" sz="2200" dirty="0"/>
              <a:t>N are key topics in reprocessing</a:t>
            </a:r>
          </a:p>
          <a:p>
            <a:r>
              <a:rPr lang="en-US" sz="2200" dirty="0" err="1"/>
              <a:t>Hydrochemical</a:t>
            </a:r>
            <a:r>
              <a:rPr lang="en-US" sz="2200" dirty="0"/>
              <a:t> processes include the direct dissolution of spent nitride fuel in HNO3 and the </a:t>
            </a:r>
            <a:r>
              <a:rPr lang="en-US" sz="2200" dirty="0" err="1"/>
              <a:t>voloxidation</a:t>
            </a:r>
            <a:r>
              <a:rPr lang="en-US" sz="2200" dirty="0"/>
              <a:t> of spent nitride fuel followed by the dissolution in HNO3</a:t>
            </a:r>
          </a:p>
          <a:p>
            <a:endParaRPr lang="en-US" sz="2200" dirty="0"/>
          </a:p>
          <a:p>
            <a:endParaRPr lang="en-US" sz="2200" dirty="0"/>
          </a:p>
          <a:p>
            <a:endParaRPr lang="en-US" sz="2200" dirty="0"/>
          </a:p>
        </p:txBody>
      </p:sp>
      <p:sp>
        <p:nvSpPr>
          <p:cNvPr id="4" name="Content Placeholder 3">
            <a:extLst>
              <a:ext uri="{FF2B5EF4-FFF2-40B4-BE49-F238E27FC236}">
                <a16:creationId xmlns:a16="http://schemas.microsoft.com/office/drawing/2014/main" id="{16E0C32A-2F3D-2548-825D-45F4E8A1D31D}"/>
              </a:ext>
            </a:extLst>
          </p:cNvPr>
          <p:cNvSpPr>
            <a:spLocks noGrp="1"/>
          </p:cNvSpPr>
          <p:nvPr>
            <p:ph sz="half" idx="2"/>
          </p:nvPr>
        </p:nvSpPr>
        <p:spPr/>
        <p:txBody>
          <a:bodyPr/>
          <a:lstStyle/>
          <a:p>
            <a:r>
              <a:rPr lang="en-US" sz="2200" dirty="0"/>
              <a:t>The product of </a:t>
            </a:r>
            <a:r>
              <a:rPr lang="en-US" sz="2200" dirty="0" err="1"/>
              <a:t>hydrochemical</a:t>
            </a:r>
            <a:r>
              <a:rPr lang="en-US" sz="2200" dirty="0"/>
              <a:t> reprocessing is the nitric solution of </a:t>
            </a:r>
            <a:r>
              <a:rPr lang="en-US" sz="2200" dirty="0" err="1"/>
              <a:t>U+Pu</a:t>
            </a:r>
            <a:r>
              <a:rPr lang="en-US" sz="2200" dirty="0"/>
              <a:t> to be converted to oxide, and then to nitride by carbothermic reduction</a:t>
            </a:r>
          </a:p>
          <a:p>
            <a:r>
              <a:rPr lang="en-US" sz="2200" dirty="0"/>
              <a:t>Pyrochemical processing is very similar to that for metallic fuel</a:t>
            </a:r>
          </a:p>
          <a:p>
            <a:endParaRPr lang="en-US" sz="2200" dirty="0"/>
          </a:p>
        </p:txBody>
      </p:sp>
      <p:sp>
        <p:nvSpPr>
          <p:cNvPr id="5" name="Slide Number Placeholder 4">
            <a:extLst>
              <a:ext uri="{FF2B5EF4-FFF2-40B4-BE49-F238E27FC236}">
                <a16:creationId xmlns:a16="http://schemas.microsoft.com/office/drawing/2014/main" id="{2B569280-E9CC-8C4C-98D2-96C6DB16A610}"/>
              </a:ext>
            </a:extLst>
          </p:cNvPr>
          <p:cNvSpPr>
            <a:spLocks noGrp="1"/>
          </p:cNvSpPr>
          <p:nvPr>
            <p:ph type="sldNum" sz="quarter" idx="12"/>
          </p:nvPr>
        </p:nvSpPr>
        <p:spPr/>
        <p:txBody>
          <a:bodyPr/>
          <a:lstStyle/>
          <a:p>
            <a:pPr>
              <a:defRPr/>
            </a:pPr>
            <a:fld id="{EC35E9FC-F6D5-0349-BBED-EA7D7A9BC49B}" type="slidenum">
              <a:rPr lang="en-US" smtClean="0"/>
              <a:pPr>
                <a:defRPr/>
              </a:pPr>
              <a:t>26</a:t>
            </a:fld>
            <a:endParaRPr lang="en-US"/>
          </a:p>
        </p:txBody>
      </p:sp>
    </p:spTree>
    <p:extLst>
      <p:ext uri="{BB962C8B-B14F-4D97-AF65-F5344CB8AC3E}">
        <p14:creationId xmlns:p14="http://schemas.microsoft.com/office/powerpoint/2010/main" val="6489118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41343-7E3B-BF45-9EF4-B01300897CC8}"/>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AFCB3387-0B48-9C46-9281-C5F4A164DE9B}"/>
              </a:ext>
            </a:extLst>
          </p:cNvPr>
          <p:cNvSpPr>
            <a:spLocks noGrp="1"/>
          </p:cNvSpPr>
          <p:nvPr>
            <p:ph sz="half" idx="1"/>
          </p:nvPr>
        </p:nvSpPr>
        <p:spPr>
          <a:xfrm>
            <a:off x="609599" y="1968503"/>
            <a:ext cx="10972799" cy="4157663"/>
          </a:xfrm>
        </p:spPr>
        <p:txBody>
          <a:bodyPr/>
          <a:lstStyle/>
          <a:p>
            <a:r>
              <a:rPr lang="en-US" sz="2200" dirty="0"/>
              <a:t>Nitrides have a higher U density and higher thermal conductivity than oxides, with a higher melting point than carbides</a:t>
            </a:r>
          </a:p>
          <a:p>
            <a:r>
              <a:rPr lang="en-US" sz="2200" dirty="0"/>
              <a:t>Difficult fabrication, requiring atmospheric controls and enrichment of N, especially in thermal or transmutation applications</a:t>
            </a:r>
          </a:p>
          <a:p>
            <a:r>
              <a:rPr lang="en-US" sz="2200" dirty="0"/>
              <a:t>Carbothermic reduction is the primary fabrication route</a:t>
            </a:r>
          </a:p>
          <a:p>
            <a:r>
              <a:rPr lang="en-US" sz="2200" dirty="0"/>
              <a:t>Very few irradiations have been performed, none to especially high burnups</a:t>
            </a:r>
          </a:p>
          <a:p>
            <a:r>
              <a:rPr lang="en-US" sz="2200" dirty="0"/>
              <a:t>Three stages in temperature, with gap closure leading to steady state behavior</a:t>
            </a:r>
          </a:p>
          <a:p>
            <a:r>
              <a:rPr lang="en-US" sz="2200" dirty="0"/>
              <a:t>Nitride fuel undergoes restructuring, with central porous region, large grained region, and as-fabricated microstructure</a:t>
            </a:r>
          </a:p>
          <a:p>
            <a:r>
              <a:rPr lang="en-US" sz="2200" dirty="0"/>
              <a:t>FCMI is a key life limiting phenomenon due to little creep in UN fuels</a:t>
            </a:r>
          </a:p>
          <a:p>
            <a:pPr marL="0" indent="0">
              <a:buNone/>
            </a:pPr>
            <a:endParaRPr lang="en-US" sz="2200" dirty="0"/>
          </a:p>
        </p:txBody>
      </p:sp>
      <p:sp>
        <p:nvSpPr>
          <p:cNvPr id="5" name="Slide Number Placeholder 4">
            <a:extLst>
              <a:ext uri="{FF2B5EF4-FFF2-40B4-BE49-F238E27FC236}">
                <a16:creationId xmlns:a16="http://schemas.microsoft.com/office/drawing/2014/main" id="{5B5E56AE-70A3-094D-82C5-3DE09B9C3AB5}"/>
              </a:ext>
            </a:extLst>
          </p:cNvPr>
          <p:cNvSpPr>
            <a:spLocks noGrp="1"/>
          </p:cNvSpPr>
          <p:nvPr>
            <p:ph type="sldNum" sz="quarter" idx="12"/>
          </p:nvPr>
        </p:nvSpPr>
        <p:spPr/>
        <p:txBody>
          <a:bodyPr/>
          <a:lstStyle/>
          <a:p>
            <a:pPr>
              <a:defRPr/>
            </a:pPr>
            <a:fld id="{EC35E9FC-F6D5-0349-BBED-EA7D7A9BC49B}" type="slidenum">
              <a:rPr lang="en-US" smtClean="0"/>
              <a:pPr>
                <a:defRPr/>
              </a:pPr>
              <a:t>27</a:t>
            </a:fld>
            <a:endParaRPr lang="en-US"/>
          </a:p>
        </p:txBody>
      </p:sp>
    </p:spTree>
    <p:extLst>
      <p:ext uri="{BB962C8B-B14F-4D97-AF65-F5344CB8AC3E}">
        <p14:creationId xmlns:p14="http://schemas.microsoft.com/office/powerpoint/2010/main" val="38770335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B515C-2911-8E42-8BF0-56F3F31142F6}"/>
              </a:ext>
            </a:extLst>
          </p:cNvPr>
          <p:cNvSpPr>
            <a:spLocks noGrp="1"/>
          </p:cNvSpPr>
          <p:nvPr>
            <p:ph type="title"/>
          </p:nvPr>
        </p:nvSpPr>
        <p:spPr/>
        <p:txBody>
          <a:bodyPr/>
          <a:lstStyle/>
          <a:p>
            <a:r>
              <a:rPr lang="en-US" dirty="0"/>
              <a:t>Exam 3</a:t>
            </a:r>
          </a:p>
        </p:txBody>
      </p:sp>
      <p:sp>
        <p:nvSpPr>
          <p:cNvPr id="3" name="Content Placeholder 2">
            <a:extLst>
              <a:ext uri="{FF2B5EF4-FFF2-40B4-BE49-F238E27FC236}">
                <a16:creationId xmlns:a16="http://schemas.microsoft.com/office/drawing/2014/main" id="{E7EEA3F8-1FBA-CF4C-80C5-98B5AB067EA9}"/>
              </a:ext>
            </a:extLst>
          </p:cNvPr>
          <p:cNvSpPr>
            <a:spLocks noGrp="1"/>
          </p:cNvSpPr>
          <p:nvPr>
            <p:ph sz="half" idx="1"/>
          </p:nvPr>
        </p:nvSpPr>
        <p:spPr>
          <a:xfrm>
            <a:off x="609599" y="1968503"/>
            <a:ext cx="10972799" cy="4157663"/>
          </a:xfrm>
        </p:spPr>
        <p:txBody>
          <a:bodyPr/>
          <a:lstStyle/>
          <a:p>
            <a:r>
              <a:rPr lang="en-US" sz="2400" dirty="0"/>
              <a:t>This concludes our module 3</a:t>
            </a:r>
          </a:p>
          <a:p>
            <a:r>
              <a:rPr lang="en-US" sz="2400" dirty="0"/>
              <a:t>Exam will take place next Tuesday (11/2)</a:t>
            </a:r>
          </a:p>
          <a:p>
            <a:r>
              <a:rPr lang="en-US" sz="2400" dirty="0"/>
              <a:t>Will cover molten salts, carbides and nitrides</a:t>
            </a:r>
          </a:p>
          <a:p>
            <a:r>
              <a:rPr lang="en-US" sz="2400" dirty="0"/>
              <a:t>DFT lecture and QE not covered, as that is project related</a:t>
            </a:r>
          </a:p>
        </p:txBody>
      </p:sp>
      <p:sp>
        <p:nvSpPr>
          <p:cNvPr id="5" name="Slide Number Placeholder 4">
            <a:extLst>
              <a:ext uri="{FF2B5EF4-FFF2-40B4-BE49-F238E27FC236}">
                <a16:creationId xmlns:a16="http://schemas.microsoft.com/office/drawing/2014/main" id="{53B5B91A-353F-C840-9DB8-C36688B9577D}"/>
              </a:ext>
            </a:extLst>
          </p:cNvPr>
          <p:cNvSpPr>
            <a:spLocks noGrp="1"/>
          </p:cNvSpPr>
          <p:nvPr>
            <p:ph type="sldNum" sz="quarter" idx="12"/>
          </p:nvPr>
        </p:nvSpPr>
        <p:spPr/>
        <p:txBody>
          <a:bodyPr/>
          <a:lstStyle/>
          <a:p>
            <a:pPr>
              <a:defRPr/>
            </a:pPr>
            <a:fld id="{EC35E9FC-F6D5-0349-BBED-EA7D7A9BC49B}" type="slidenum">
              <a:rPr lang="en-US" smtClean="0"/>
              <a:pPr>
                <a:defRPr/>
              </a:pPr>
              <a:t>28</a:t>
            </a:fld>
            <a:endParaRPr lang="en-US"/>
          </a:p>
        </p:txBody>
      </p:sp>
    </p:spTree>
    <p:extLst>
      <p:ext uri="{BB962C8B-B14F-4D97-AF65-F5344CB8AC3E}">
        <p14:creationId xmlns:p14="http://schemas.microsoft.com/office/powerpoint/2010/main" val="4017687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ED69B-E417-7F42-B658-1EC1C69651A0}"/>
              </a:ext>
            </a:extLst>
          </p:cNvPr>
          <p:cNvSpPr>
            <a:spLocks noGrp="1"/>
          </p:cNvSpPr>
          <p:nvPr>
            <p:ph type="title"/>
          </p:nvPr>
        </p:nvSpPr>
        <p:spPr/>
        <p:txBody>
          <a:bodyPr/>
          <a:lstStyle/>
          <a:p>
            <a:r>
              <a:rPr lang="en-US" dirty="0"/>
              <a:t>Nitride Fuels</a:t>
            </a:r>
          </a:p>
        </p:txBody>
      </p:sp>
      <p:sp>
        <p:nvSpPr>
          <p:cNvPr id="3" name="Content Placeholder 2">
            <a:extLst>
              <a:ext uri="{FF2B5EF4-FFF2-40B4-BE49-F238E27FC236}">
                <a16:creationId xmlns:a16="http://schemas.microsoft.com/office/drawing/2014/main" id="{8C6170CC-74F9-354F-B38C-514F4ADC1BA2}"/>
              </a:ext>
            </a:extLst>
          </p:cNvPr>
          <p:cNvSpPr>
            <a:spLocks noGrp="1"/>
          </p:cNvSpPr>
          <p:nvPr>
            <p:ph sz="half" idx="1"/>
          </p:nvPr>
        </p:nvSpPr>
        <p:spPr/>
        <p:txBody>
          <a:bodyPr/>
          <a:lstStyle/>
          <a:p>
            <a:r>
              <a:rPr lang="en-US" sz="2200" dirty="0"/>
              <a:t>Nitride fuel has been proposed as an advanced fuel for fast reactors and developed since the 1960s and tested in the BR-10, FFTF, and EBR-II reactors</a:t>
            </a:r>
          </a:p>
          <a:p>
            <a:r>
              <a:rPr lang="en-US" sz="2200" dirty="0"/>
              <a:t>Nitride fuel is a solid solution of uranium mononitride (UN) and plutonium mononitride (</a:t>
            </a:r>
            <a:r>
              <a:rPr lang="en-US" sz="2200" dirty="0" err="1"/>
              <a:t>PuN</a:t>
            </a:r>
            <a:r>
              <a:rPr lang="en-US" sz="2200" dirty="0"/>
              <a:t>), in which the Pu/(</a:t>
            </a:r>
            <a:r>
              <a:rPr lang="en-US" sz="2200" dirty="0" err="1"/>
              <a:t>U+Pu</a:t>
            </a:r>
            <a:r>
              <a:rPr lang="en-US" sz="2200" dirty="0"/>
              <a:t>) molar ratio ranges from 0.15 to 0.25</a:t>
            </a:r>
          </a:p>
          <a:p>
            <a:endParaRPr lang="en-US" sz="2200" dirty="0"/>
          </a:p>
        </p:txBody>
      </p:sp>
      <p:sp>
        <p:nvSpPr>
          <p:cNvPr id="4" name="Content Placeholder 3">
            <a:extLst>
              <a:ext uri="{FF2B5EF4-FFF2-40B4-BE49-F238E27FC236}">
                <a16:creationId xmlns:a16="http://schemas.microsoft.com/office/drawing/2014/main" id="{F3F03880-A363-EA4D-AEDC-55314C8A3C4A}"/>
              </a:ext>
            </a:extLst>
          </p:cNvPr>
          <p:cNvSpPr>
            <a:spLocks noGrp="1"/>
          </p:cNvSpPr>
          <p:nvPr>
            <p:ph sz="half" idx="2"/>
          </p:nvPr>
        </p:nvSpPr>
        <p:spPr/>
        <p:txBody>
          <a:bodyPr/>
          <a:lstStyle/>
          <a:p>
            <a:r>
              <a:rPr lang="en-US" sz="2200" dirty="0"/>
              <a:t>Nitride has also been proposed as a fuel for space reactors</a:t>
            </a:r>
          </a:p>
          <a:p>
            <a:r>
              <a:rPr lang="en-US" sz="2200" dirty="0"/>
              <a:t>UN, </a:t>
            </a:r>
            <a:r>
              <a:rPr lang="en-US" sz="2200" dirty="0" err="1"/>
              <a:t>PuN</a:t>
            </a:r>
            <a:r>
              <a:rPr lang="en-US" sz="2200" dirty="0"/>
              <a:t>, and minor actinide mononitride (</a:t>
            </a:r>
            <a:r>
              <a:rPr lang="en-US" sz="2200" dirty="0" err="1"/>
              <a:t>U,Pu,MA</a:t>
            </a:r>
            <a:r>
              <a:rPr lang="en-US" sz="2200" dirty="0"/>
              <a:t>)N, has been proposed as one of the candidate fuels for Gen IV-type fast reactors</a:t>
            </a:r>
          </a:p>
          <a:p>
            <a:r>
              <a:rPr lang="en-US" sz="2200" dirty="0"/>
              <a:t>U-free nitride fuel, such as (</a:t>
            </a:r>
            <a:r>
              <a:rPr lang="en-US" sz="2200" dirty="0" err="1"/>
              <a:t>Pu,MA</a:t>
            </a:r>
            <a:r>
              <a:rPr lang="en-US" sz="2200" dirty="0"/>
              <a:t>)N diluted by </a:t>
            </a:r>
            <a:r>
              <a:rPr lang="en-US" sz="2200" dirty="0" err="1"/>
              <a:t>ZrN</a:t>
            </a:r>
            <a:r>
              <a:rPr lang="en-US" sz="2200" dirty="0"/>
              <a:t>, has been studied for MA transmutation accelerator driven systems</a:t>
            </a:r>
          </a:p>
          <a:p>
            <a:endParaRPr lang="en-US" sz="2200" dirty="0"/>
          </a:p>
          <a:p>
            <a:endParaRPr lang="en-US" sz="2200" dirty="0"/>
          </a:p>
          <a:p>
            <a:endParaRPr lang="en-US" sz="2200" dirty="0"/>
          </a:p>
        </p:txBody>
      </p:sp>
      <p:sp>
        <p:nvSpPr>
          <p:cNvPr id="5" name="Slide Number Placeholder 4">
            <a:extLst>
              <a:ext uri="{FF2B5EF4-FFF2-40B4-BE49-F238E27FC236}">
                <a16:creationId xmlns:a16="http://schemas.microsoft.com/office/drawing/2014/main" id="{09F4615F-2688-5743-9E6C-F7BCB206CC37}"/>
              </a:ext>
            </a:extLst>
          </p:cNvPr>
          <p:cNvSpPr>
            <a:spLocks noGrp="1"/>
          </p:cNvSpPr>
          <p:nvPr>
            <p:ph type="sldNum" sz="quarter" idx="12"/>
          </p:nvPr>
        </p:nvSpPr>
        <p:spPr/>
        <p:txBody>
          <a:bodyPr/>
          <a:lstStyle/>
          <a:p>
            <a:pPr>
              <a:defRPr/>
            </a:pPr>
            <a:fld id="{EC35E9FC-F6D5-0349-BBED-EA7D7A9BC49B}" type="slidenum">
              <a:rPr lang="en-US" smtClean="0"/>
              <a:pPr>
                <a:defRPr/>
              </a:pPr>
              <a:t>3</a:t>
            </a:fld>
            <a:endParaRPr lang="en-US"/>
          </a:p>
        </p:txBody>
      </p:sp>
    </p:spTree>
    <p:extLst>
      <p:ext uri="{BB962C8B-B14F-4D97-AF65-F5344CB8AC3E}">
        <p14:creationId xmlns:p14="http://schemas.microsoft.com/office/powerpoint/2010/main" val="22216631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988CC-1BB6-514C-AC44-52BB40C50D42}"/>
              </a:ext>
            </a:extLst>
          </p:cNvPr>
          <p:cNvSpPr>
            <a:spLocks noGrp="1"/>
          </p:cNvSpPr>
          <p:nvPr>
            <p:ph type="title"/>
          </p:nvPr>
        </p:nvSpPr>
        <p:spPr/>
        <p:txBody>
          <a:bodyPr/>
          <a:lstStyle/>
          <a:p>
            <a:r>
              <a:rPr lang="en-US" dirty="0"/>
              <a:t>Nitride Fuels</a:t>
            </a:r>
          </a:p>
        </p:txBody>
      </p:sp>
      <p:sp>
        <p:nvSpPr>
          <p:cNvPr id="3" name="Content Placeholder 2">
            <a:extLst>
              <a:ext uri="{FF2B5EF4-FFF2-40B4-BE49-F238E27FC236}">
                <a16:creationId xmlns:a16="http://schemas.microsoft.com/office/drawing/2014/main" id="{9B16093F-79D4-BF49-AF82-65E548519481}"/>
              </a:ext>
            </a:extLst>
          </p:cNvPr>
          <p:cNvSpPr>
            <a:spLocks noGrp="1"/>
          </p:cNvSpPr>
          <p:nvPr>
            <p:ph sz="half" idx="1"/>
          </p:nvPr>
        </p:nvSpPr>
        <p:spPr/>
        <p:txBody>
          <a:bodyPr/>
          <a:lstStyle/>
          <a:p>
            <a:r>
              <a:rPr lang="en-US" sz="2200" dirty="0"/>
              <a:t>Higher fissile density: 40% more uranium in UN than in UO2, leading to higher conversion ratios, and potentially higher burn-ups</a:t>
            </a:r>
          </a:p>
          <a:p>
            <a:r>
              <a:rPr lang="en-US" sz="2200" dirty="0"/>
              <a:t>Higher thermal conductivity: reduction of the fuel centerline temperature, increase in the margin for fuel melting, delay the migration of fission products and actinides</a:t>
            </a:r>
          </a:p>
          <a:p>
            <a:endParaRPr lang="en-US" sz="2200" dirty="0"/>
          </a:p>
          <a:p>
            <a:endParaRPr lang="en-US" sz="2200" dirty="0"/>
          </a:p>
          <a:p>
            <a:endParaRPr lang="en-US" sz="2200" dirty="0"/>
          </a:p>
        </p:txBody>
      </p:sp>
      <p:sp>
        <p:nvSpPr>
          <p:cNvPr id="4" name="Content Placeholder 3">
            <a:extLst>
              <a:ext uri="{FF2B5EF4-FFF2-40B4-BE49-F238E27FC236}">
                <a16:creationId xmlns:a16="http://schemas.microsoft.com/office/drawing/2014/main" id="{5D1C976F-524A-4B44-90F3-0C48AEE31CA5}"/>
              </a:ext>
            </a:extLst>
          </p:cNvPr>
          <p:cNvSpPr>
            <a:spLocks noGrp="1"/>
          </p:cNvSpPr>
          <p:nvPr>
            <p:ph sz="half" idx="2"/>
          </p:nvPr>
        </p:nvSpPr>
        <p:spPr>
          <a:xfrm>
            <a:off x="6197600" y="1968503"/>
            <a:ext cx="5700110" cy="4157663"/>
          </a:xfrm>
        </p:spPr>
        <p:txBody>
          <a:bodyPr/>
          <a:lstStyle/>
          <a:p>
            <a:r>
              <a:rPr lang="en-US" sz="2200" dirty="0"/>
              <a:t>Reprocessing: readily dissolve in nitric acid (HNO3), making this fuel compatible with the PUREX process</a:t>
            </a:r>
          </a:p>
          <a:p>
            <a:r>
              <a:rPr lang="en-US" sz="2200" dirty="0"/>
              <a:t>Stability: chemically compatible with most potential cladding materials, good irradiation stability</a:t>
            </a:r>
          </a:p>
          <a:p>
            <a:r>
              <a:rPr lang="en-US" sz="2200" dirty="0"/>
              <a:t>Potential for longer fuel cycle: neutronic behavior of UN can extend cycles from 18 to 25 months, reducing costs and down time</a:t>
            </a:r>
          </a:p>
          <a:p>
            <a:endParaRPr lang="en-US" dirty="0"/>
          </a:p>
          <a:p>
            <a:endParaRPr lang="en-US" sz="2200" dirty="0"/>
          </a:p>
        </p:txBody>
      </p:sp>
      <p:sp>
        <p:nvSpPr>
          <p:cNvPr id="5" name="Slide Number Placeholder 4">
            <a:extLst>
              <a:ext uri="{FF2B5EF4-FFF2-40B4-BE49-F238E27FC236}">
                <a16:creationId xmlns:a16="http://schemas.microsoft.com/office/drawing/2014/main" id="{C2264A02-2A42-0C4B-8A4E-291E1FA62EB8}"/>
              </a:ext>
            </a:extLst>
          </p:cNvPr>
          <p:cNvSpPr>
            <a:spLocks noGrp="1"/>
          </p:cNvSpPr>
          <p:nvPr>
            <p:ph type="sldNum" sz="quarter" idx="12"/>
          </p:nvPr>
        </p:nvSpPr>
        <p:spPr/>
        <p:txBody>
          <a:bodyPr/>
          <a:lstStyle/>
          <a:p>
            <a:pPr>
              <a:defRPr/>
            </a:pPr>
            <a:fld id="{EC35E9FC-F6D5-0349-BBED-EA7D7A9BC49B}" type="slidenum">
              <a:rPr lang="en-US" smtClean="0"/>
              <a:pPr>
                <a:defRPr/>
              </a:pPr>
              <a:t>4</a:t>
            </a:fld>
            <a:endParaRPr lang="en-US"/>
          </a:p>
        </p:txBody>
      </p:sp>
    </p:spTree>
    <p:extLst>
      <p:ext uri="{BB962C8B-B14F-4D97-AF65-F5344CB8AC3E}">
        <p14:creationId xmlns:p14="http://schemas.microsoft.com/office/powerpoint/2010/main" val="965333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9AD80-DD68-F241-88E0-4331D99CB93C}"/>
              </a:ext>
            </a:extLst>
          </p:cNvPr>
          <p:cNvSpPr>
            <a:spLocks noGrp="1"/>
          </p:cNvSpPr>
          <p:nvPr>
            <p:ph type="title"/>
          </p:nvPr>
        </p:nvSpPr>
        <p:spPr/>
        <p:txBody>
          <a:bodyPr/>
          <a:lstStyle/>
          <a:p>
            <a:r>
              <a:rPr lang="en-US" dirty="0"/>
              <a:t>Drawbacks of Nitrides</a:t>
            </a:r>
          </a:p>
        </p:txBody>
      </p:sp>
      <p:sp>
        <p:nvSpPr>
          <p:cNvPr id="3" name="Content Placeholder 2">
            <a:extLst>
              <a:ext uri="{FF2B5EF4-FFF2-40B4-BE49-F238E27FC236}">
                <a16:creationId xmlns:a16="http://schemas.microsoft.com/office/drawing/2014/main" id="{C5D59B8F-2E0F-4E4F-B234-091DAF2DCC59}"/>
              </a:ext>
            </a:extLst>
          </p:cNvPr>
          <p:cNvSpPr>
            <a:spLocks noGrp="1"/>
          </p:cNvSpPr>
          <p:nvPr>
            <p:ph sz="half" idx="1"/>
          </p:nvPr>
        </p:nvSpPr>
        <p:spPr/>
        <p:txBody>
          <a:bodyPr/>
          <a:lstStyle/>
          <a:p>
            <a:r>
              <a:rPr lang="en-US" sz="2200" dirty="0"/>
              <a:t>Fabrication: the production of minor actinide (or even plutonium) containing nitride fuel is not straight forward and require some difficult production steps</a:t>
            </a:r>
          </a:p>
          <a:p>
            <a:r>
              <a:rPr lang="en-US" sz="2200" dirty="0"/>
              <a:t>Oxidation resistance: the nitride pellets readily oxidizes in superheated steam</a:t>
            </a:r>
          </a:p>
          <a:p>
            <a:r>
              <a:rPr lang="en-US" sz="2200" dirty="0"/>
              <a:t>Nitride powder is pyrophoric, requiring strict atmospheric controls during fabrication and handling</a:t>
            </a:r>
          </a:p>
          <a:p>
            <a:endParaRPr lang="en-US" sz="2200" dirty="0"/>
          </a:p>
          <a:p>
            <a:endParaRPr lang="en-US" sz="2200" dirty="0"/>
          </a:p>
          <a:p>
            <a:endParaRPr lang="en-US" sz="2200" dirty="0"/>
          </a:p>
        </p:txBody>
      </p:sp>
      <p:sp>
        <p:nvSpPr>
          <p:cNvPr id="4" name="Content Placeholder 3">
            <a:extLst>
              <a:ext uri="{FF2B5EF4-FFF2-40B4-BE49-F238E27FC236}">
                <a16:creationId xmlns:a16="http://schemas.microsoft.com/office/drawing/2014/main" id="{897A0368-9235-054B-BE1D-03E2EE46B44A}"/>
              </a:ext>
            </a:extLst>
          </p:cNvPr>
          <p:cNvSpPr>
            <a:spLocks noGrp="1"/>
          </p:cNvSpPr>
          <p:nvPr>
            <p:ph sz="half" idx="2"/>
          </p:nvPr>
        </p:nvSpPr>
        <p:spPr/>
        <p:txBody>
          <a:bodyPr/>
          <a:lstStyle/>
          <a:p>
            <a:r>
              <a:rPr lang="en-US" sz="2200" dirty="0"/>
              <a:t>Fuel enrichment: the nitrogen component has to be highly enriched in </a:t>
            </a:r>
            <a:r>
              <a:rPr lang="en-US" sz="2200" baseline="30000" dirty="0"/>
              <a:t>15</a:t>
            </a:r>
            <a:r>
              <a:rPr lang="en-US" sz="2200" dirty="0"/>
              <a:t>N to increase the neutron economy and avoid the (n, p) formation of </a:t>
            </a:r>
            <a:r>
              <a:rPr lang="en-US" sz="2200" baseline="30000" dirty="0"/>
              <a:t>14</a:t>
            </a:r>
            <a:r>
              <a:rPr lang="en-US" sz="2200" dirty="0"/>
              <a:t>C from </a:t>
            </a:r>
            <a:r>
              <a:rPr lang="en-US" sz="2200" baseline="30000" dirty="0"/>
              <a:t>14</a:t>
            </a:r>
            <a:r>
              <a:rPr lang="en-US" sz="2200" dirty="0"/>
              <a:t>N, which significantly increases costs</a:t>
            </a:r>
          </a:p>
          <a:p>
            <a:r>
              <a:rPr lang="en-US" sz="2200" dirty="0"/>
              <a:t>Fuel fabrication and N enrichment have led to slower development of MN fuels than MC fuels</a:t>
            </a:r>
          </a:p>
          <a:p>
            <a:endParaRPr lang="en-US" sz="2200" dirty="0"/>
          </a:p>
        </p:txBody>
      </p:sp>
      <p:sp>
        <p:nvSpPr>
          <p:cNvPr id="5" name="Slide Number Placeholder 4">
            <a:extLst>
              <a:ext uri="{FF2B5EF4-FFF2-40B4-BE49-F238E27FC236}">
                <a16:creationId xmlns:a16="http://schemas.microsoft.com/office/drawing/2014/main" id="{A4926ED1-0017-C345-B167-07ED063506A7}"/>
              </a:ext>
            </a:extLst>
          </p:cNvPr>
          <p:cNvSpPr>
            <a:spLocks noGrp="1"/>
          </p:cNvSpPr>
          <p:nvPr>
            <p:ph type="sldNum" sz="quarter" idx="12"/>
          </p:nvPr>
        </p:nvSpPr>
        <p:spPr/>
        <p:txBody>
          <a:bodyPr/>
          <a:lstStyle/>
          <a:p>
            <a:pPr>
              <a:defRPr/>
            </a:pPr>
            <a:fld id="{EC35E9FC-F6D5-0349-BBED-EA7D7A9BC49B}" type="slidenum">
              <a:rPr lang="en-US" smtClean="0"/>
              <a:pPr>
                <a:defRPr/>
              </a:pPr>
              <a:t>5</a:t>
            </a:fld>
            <a:endParaRPr lang="en-US"/>
          </a:p>
        </p:txBody>
      </p:sp>
    </p:spTree>
    <p:extLst>
      <p:ext uri="{BB962C8B-B14F-4D97-AF65-F5344CB8AC3E}">
        <p14:creationId xmlns:p14="http://schemas.microsoft.com/office/powerpoint/2010/main" val="2990206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7CF76-05EF-1B45-B521-1A0F3E9396E1}"/>
              </a:ext>
            </a:extLst>
          </p:cNvPr>
          <p:cNvSpPr>
            <a:spLocks noGrp="1"/>
          </p:cNvSpPr>
          <p:nvPr>
            <p:ph type="title"/>
          </p:nvPr>
        </p:nvSpPr>
        <p:spPr/>
        <p:txBody>
          <a:bodyPr/>
          <a:lstStyle/>
          <a:p>
            <a:r>
              <a:rPr lang="en-US" dirty="0"/>
              <a:t>Nitride Properties</a:t>
            </a:r>
          </a:p>
        </p:txBody>
      </p:sp>
      <p:sp>
        <p:nvSpPr>
          <p:cNvPr id="5" name="Slide Number Placeholder 4">
            <a:extLst>
              <a:ext uri="{FF2B5EF4-FFF2-40B4-BE49-F238E27FC236}">
                <a16:creationId xmlns:a16="http://schemas.microsoft.com/office/drawing/2014/main" id="{C2F4E3B3-5496-7547-AB61-1634666ACC88}"/>
              </a:ext>
            </a:extLst>
          </p:cNvPr>
          <p:cNvSpPr>
            <a:spLocks noGrp="1"/>
          </p:cNvSpPr>
          <p:nvPr>
            <p:ph type="sldNum" sz="quarter" idx="12"/>
          </p:nvPr>
        </p:nvSpPr>
        <p:spPr/>
        <p:txBody>
          <a:bodyPr/>
          <a:lstStyle/>
          <a:p>
            <a:pPr>
              <a:defRPr/>
            </a:pPr>
            <a:fld id="{EC35E9FC-F6D5-0349-BBED-EA7D7A9BC49B}" type="slidenum">
              <a:rPr lang="en-US" smtClean="0"/>
              <a:pPr>
                <a:defRPr/>
              </a:pPr>
              <a:t>6</a:t>
            </a:fld>
            <a:endParaRPr lang="en-US"/>
          </a:p>
        </p:txBody>
      </p:sp>
      <p:pic>
        <p:nvPicPr>
          <p:cNvPr id="6" name="Picture 5">
            <a:extLst>
              <a:ext uri="{FF2B5EF4-FFF2-40B4-BE49-F238E27FC236}">
                <a16:creationId xmlns:a16="http://schemas.microsoft.com/office/drawing/2014/main" id="{BEA77A56-4DCE-F644-A078-42759310F732}"/>
              </a:ext>
            </a:extLst>
          </p:cNvPr>
          <p:cNvPicPr>
            <a:picLocks noChangeAspect="1"/>
          </p:cNvPicPr>
          <p:nvPr/>
        </p:nvPicPr>
        <p:blipFill>
          <a:blip r:embed="rId2"/>
          <a:stretch>
            <a:fillRect/>
          </a:stretch>
        </p:blipFill>
        <p:spPr>
          <a:xfrm>
            <a:off x="1661053" y="2810566"/>
            <a:ext cx="8869894" cy="2009361"/>
          </a:xfrm>
          <a:prstGeom prst="rect">
            <a:avLst/>
          </a:prstGeom>
        </p:spPr>
      </p:pic>
    </p:spTree>
    <p:extLst>
      <p:ext uri="{BB962C8B-B14F-4D97-AF65-F5344CB8AC3E}">
        <p14:creationId xmlns:p14="http://schemas.microsoft.com/office/powerpoint/2010/main" val="3579708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CFE8C-DA88-4C4B-80A6-3A9587747A7C}"/>
              </a:ext>
            </a:extLst>
          </p:cNvPr>
          <p:cNvSpPr>
            <a:spLocks noGrp="1"/>
          </p:cNvSpPr>
          <p:nvPr>
            <p:ph type="title"/>
          </p:nvPr>
        </p:nvSpPr>
        <p:spPr/>
        <p:txBody>
          <a:bodyPr/>
          <a:lstStyle/>
          <a:p>
            <a:r>
              <a:rPr lang="en-US" dirty="0"/>
              <a:t>UN Phase Diagram</a:t>
            </a:r>
          </a:p>
        </p:txBody>
      </p:sp>
      <p:pic>
        <p:nvPicPr>
          <p:cNvPr id="6" name="Content Placeholder 5">
            <a:extLst>
              <a:ext uri="{FF2B5EF4-FFF2-40B4-BE49-F238E27FC236}">
                <a16:creationId xmlns:a16="http://schemas.microsoft.com/office/drawing/2014/main" id="{E419FDC8-41B5-4A4F-9C59-D14BA45453C5}"/>
              </a:ext>
            </a:extLst>
          </p:cNvPr>
          <p:cNvPicPr>
            <a:picLocks noGrp="1" noChangeAspect="1"/>
          </p:cNvPicPr>
          <p:nvPr>
            <p:ph sz="half" idx="1"/>
          </p:nvPr>
        </p:nvPicPr>
        <p:blipFill>
          <a:blip r:embed="rId2"/>
          <a:stretch>
            <a:fillRect/>
          </a:stretch>
        </p:blipFill>
        <p:spPr>
          <a:xfrm>
            <a:off x="1344802" y="1968500"/>
            <a:ext cx="3914395" cy="4157663"/>
          </a:xfrm>
          <a:prstGeom prst="rect">
            <a:avLst/>
          </a:prstGeom>
        </p:spPr>
      </p:pic>
      <p:pic>
        <p:nvPicPr>
          <p:cNvPr id="7" name="Content Placeholder 6">
            <a:extLst>
              <a:ext uri="{FF2B5EF4-FFF2-40B4-BE49-F238E27FC236}">
                <a16:creationId xmlns:a16="http://schemas.microsoft.com/office/drawing/2014/main" id="{5FFD26CF-60E5-9342-8D57-D842F3DC4267}"/>
              </a:ext>
            </a:extLst>
          </p:cNvPr>
          <p:cNvPicPr>
            <a:picLocks noGrp="1" noChangeAspect="1"/>
          </p:cNvPicPr>
          <p:nvPr>
            <p:ph sz="half" idx="2"/>
          </p:nvPr>
        </p:nvPicPr>
        <p:blipFill>
          <a:blip r:embed="rId3"/>
          <a:stretch>
            <a:fillRect/>
          </a:stretch>
        </p:blipFill>
        <p:spPr>
          <a:xfrm>
            <a:off x="6718300" y="2034381"/>
            <a:ext cx="4343400" cy="4025900"/>
          </a:xfrm>
          <a:prstGeom prst="rect">
            <a:avLst/>
          </a:prstGeom>
        </p:spPr>
      </p:pic>
      <p:sp>
        <p:nvSpPr>
          <p:cNvPr id="5" name="Slide Number Placeholder 4">
            <a:extLst>
              <a:ext uri="{FF2B5EF4-FFF2-40B4-BE49-F238E27FC236}">
                <a16:creationId xmlns:a16="http://schemas.microsoft.com/office/drawing/2014/main" id="{35E80D04-08CF-5040-AE4E-3CC18E2E7130}"/>
              </a:ext>
            </a:extLst>
          </p:cNvPr>
          <p:cNvSpPr>
            <a:spLocks noGrp="1"/>
          </p:cNvSpPr>
          <p:nvPr>
            <p:ph type="sldNum" sz="quarter" idx="12"/>
          </p:nvPr>
        </p:nvSpPr>
        <p:spPr/>
        <p:txBody>
          <a:bodyPr/>
          <a:lstStyle/>
          <a:p>
            <a:pPr>
              <a:defRPr/>
            </a:pPr>
            <a:fld id="{EC35E9FC-F6D5-0349-BBED-EA7D7A9BC49B}" type="slidenum">
              <a:rPr lang="en-US" smtClean="0"/>
              <a:pPr>
                <a:defRPr/>
              </a:pPr>
              <a:t>7</a:t>
            </a:fld>
            <a:endParaRPr lang="en-US" dirty="0"/>
          </a:p>
        </p:txBody>
      </p:sp>
      <p:sp>
        <p:nvSpPr>
          <p:cNvPr id="8" name="TextBox 7">
            <a:extLst>
              <a:ext uri="{FF2B5EF4-FFF2-40B4-BE49-F238E27FC236}">
                <a16:creationId xmlns:a16="http://schemas.microsoft.com/office/drawing/2014/main" id="{F1472802-A41F-E142-A617-BFF6054B99EB}"/>
              </a:ext>
            </a:extLst>
          </p:cNvPr>
          <p:cNvSpPr txBox="1"/>
          <p:nvPr/>
        </p:nvSpPr>
        <p:spPr>
          <a:xfrm>
            <a:off x="7275443" y="1898374"/>
            <a:ext cx="516835" cy="369332"/>
          </a:xfrm>
          <a:prstGeom prst="rect">
            <a:avLst/>
          </a:prstGeom>
          <a:noFill/>
        </p:spPr>
        <p:txBody>
          <a:bodyPr wrap="square" rtlCol="0">
            <a:spAutoFit/>
          </a:bodyPr>
          <a:lstStyle/>
          <a:p>
            <a:r>
              <a:rPr lang="en-US" dirty="0"/>
              <a:t>UN</a:t>
            </a:r>
          </a:p>
        </p:txBody>
      </p:sp>
      <p:sp>
        <p:nvSpPr>
          <p:cNvPr id="9" name="TextBox 8">
            <a:extLst>
              <a:ext uri="{FF2B5EF4-FFF2-40B4-BE49-F238E27FC236}">
                <a16:creationId xmlns:a16="http://schemas.microsoft.com/office/drawing/2014/main" id="{515587B2-D205-0047-8F1E-3DD914EDC599}"/>
              </a:ext>
            </a:extLst>
          </p:cNvPr>
          <p:cNvSpPr txBox="1"/>
          <p:nvPr/>
        </p:nvSpPr>
        <p:spPr>
          <a:xfrm>
            <a:off x="9251381" y="1816775"/>
            <a:ext cx="1511594" cy="369332"/>
          </a:xfrm>
          <a:prstGeom prst="rect">
            <a:avLst/>
          </a:prstGeom>
          <a:noFill/>
        </p:spPr>
        <p:txBody>
          <a:bodyPr wrap="square" rtlCol="0">
            <a:spAutoFit/>
          </a:bodyPr>
          <a:lstStyle/>
          <a:p>
            <a:pPr algn="ctr"/>
            <a:r>
              <a:rPr lang="en-US" dirty="0"/>
              <a:t>Alpha-U2N3</a:t>
            </a:r>
          </a:p>
        </p:txBody>
      </p:sp>
      <p:sp>
        <p:nvSpPr>
          <p:cNvPr id="10" name="TextBox 9">
            <a:extLst>
              <a:ext uri="{FF2B5EF4-FFF2-40B4-BE49-F238E27FC236}">
                <a16:creationId xmlns:a16="http://schemas.microsoft.com/office/drawing/2014/main" id="{699C4E8E-A2A1-FF4C-8261-844ED33842D2}"/>
              </a:ext>
            </a:extLst>
          </p:cNvPr>
          <p:cNvSpPr txBox="1"/>
          <p:nvPr/>
        </p:nvSpPr>
        <p:spPr>
          <a:xfrm>
            <a:off x="7137659" y="5773221"/>
            <a:ext cx="1511594" cy="369332"/>
          </a:xfrm>
          <a:prstGeom prst="rect">
            <a:avLst/>
          </a:prstGeom>
          <a:noFill/>
        </p:spPr>
        <p:txBody>
          <a:bodyPr wrap="square" rtlCol="0">
            <a:spAutoFit/>
          </a:bodyPr>
          <a:lstStyle/>
          <a:p>
            <a:pPr algn="ctr"/>
            <a:r>
              <a:rPr lang="en-US" dirty="0"/>
              <a:t>Beta-U2N3</a:t>
            </a:r>
          </a:p>
        </p:txBody>
      </p:sp>
    </p:spTree>
    <p:extLst>
      <p:ext uri="{BB962C8B-B14F-4D97-AF65-F5344CB8AC3E}">
        <p14:creationId xmlns:p14="http://schemas.microsoft.com/office/powerpoint/2010/main" val="13960208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1D75A-C44C-CC42-9285-01035376125D}"/>
              </a:ext>
            </a:extLst>
          </p:cNvPr>
          <p:cNvSpPr>
            <a:spLocks noGrp="1"/>
          </p:cNvSpPr>
          <p:nvPr>
            <p:ph type="title"/>
          </p:nvPr>
        </p:nvSpPr>
        <p:spPr/>
        <p:txBody>
          <a:bodyPr/>
          <a:lstStyle/>
          <a:p>
            <a:r>
              <a:rPr lang="en-US" dirty="0"/>
              <a:t>UN Phase Diagram</a:t>
            </a:r>
          </a:p>
        </p:txBody>
      </p:sp>
      <p:sp>
        <p:nvSpPr>
          <p:cNvPr id="3" name="Content Placeholder 2">
            <a:extLst>
              <a:ext uri="{FF2B5EF4-FFF2-40B4-BE49-F238E27FC236}">
                <a16:creationId xmlns:a16="http://schemas.microsoft.com/office/drawing/2014/main" id="{F060E2C6-A2AB-574E-B60E-F922CA4EFD5F}"/>
              </a:ext>
            </a:extLst>
          </p:cNvPr>
          <p:cNvSpPr>
            <a:spLocks noGrp="1"/>
          </p:cNvSpPr>
          <p:nvPr>
            <p:ph sz="half" idx="1"/>
          </p:nvPr>
        </p:nvSpPr>
        <p:spPr>
          <a:xfrm>
            <a:off x="609599" y="1968503"/>
            <a:ext cx="5960165" cy="4157663"/>
          </a:xfrm>
        </p:spPr>
        <p:txBody>
          <a:bodyPr/>
          <a:lstStyle/>
          <a:p>
            <a:r>
              <a:rPr lang="en-US" sz="2200" dirty="0"/>
              <a:t>Where nitrogen pressure is greater than 10</a:t>
            </a:r>
            <a:r>
              <a:rPr lang="en-US" sz="2200" baseline="30000" dirty="0"/>
              <a:t>5</a:t>
            </a:r>
            <a:r>
              <a:rPr lang="en-US" sz="2200" dirty="0"/>
              <a:t> Pa, UN melts at 3123K and that UN and U2N3 have a wide range of </a:t>
            </a:r>
            <a:r>
              <a:rPr lang="en-US" sz="2200" dirty="0" err="1"/>
              <a:t>nonstoichiometry</a:t>
            </a:r>
            <a:endParaRPr lang="en-US" sz="2200" dirty="0"/>
          </a:p>
          <a:p>
            <a:r>
              <a:rPr lang="en-US" sz="2200" dirty="0"/>
              <a:t>At lower nitrogen pressure (&lt;2E5 Pa) UN decomposes such that UN and U2N3 have little </a:t>
            </a:r>
            <a:r>
              <a:rPr lang="en-US" sz="2200" dirty="0" err="1"/>
              <a:t>nonstoichiometry</a:t>
            </a:r>
            <a:endParaRPr lang="en-US" sz="2200" dirty="0"/>
          </a:p>
          <a:p>
            <a:r>
              <a:rPr lang="en-US" sz="2200" dirty="0"/>
              <a:t>At low P</a:t>
            </a:r>
            <a:r>
              <a:rPr lang="en-US" sz="2200" baseline="-25000" dirty="0"/>
              <a:t>N</a:t>
            </a:r>
            <a:r>
              <a:rPr lang="en-US" sz="2200" dirty="0"/>
              <a:t>, the beta-U2N3 phase changes to UN2</a:t>
            </a:r>
          </a:p>
          <a:p>
            <a:r>
              <a:rPr lang="en-US" sz="2200" dirty="0"/>
              <a:t>U2N3 decomposes to UN, and UN decomposes to U and nitrogen at nitrogen pressure below 2.5 atm</a:t>
            </a:r>
          </a:p>
        </p:txBody>
      </p:sp>
      <p:pic>
        <p:nvPicPr>
          <p:cNvPr id="6" name="Content Placeholder 5">
            <a:extLst>
              <a:ext uri="{FF2B5EF4-FFF2-40B4-BE49-F238E27FC236}">
                <a16:creationId xmlns:a16="http://schemas.microsoft.com/office/drawing/2014/main" id="{33E65C2A-2A43-9345-9C77-616480CFF69A}"/>
              </a:ext>
            </a:extLst>
          </p:cNvPr>
          <p:cNvPicPr>
            <a:picLocks noGrp="1" noChangeAspect="1"/>
          </p:cNvPicPr>
          <p:nvPr>
            <p:ph sz="half" idx="2"/>
          </p:nvPr>
        </p:nvPicPr>
        <p:blipFill>
          <a:blip r:embed="rId2"/>
          <a:stretch>
            <a:fillRect/>
          </a:stretch>
        </p:blipFill>
        <p:spPr>
          <a:xfrm>
            <a:off x="7191983" y="2083594"/>
            <a:ext cx="3972503" cy="4157663"/>
          </a:xfrm>
          <a:prstGeom prst="rect">
            <a:avLst/>
          </a:prstGeom>
        </p:spPr>
      </p:pic>
      <p:sp>
        <p:nvSpPr>
          <p:cNvPr id="5" name="Slide Number Placeholder 4">
            <a:extLst>
              <a:ext uri="{FF2B5EF4-FFF2-40B4-BE49-F238E27FC236}">
                <a16:creationId xmlns:a16="http://schemas.microsoft.com/office/drawing/2014/main" id="{D6C915EF-4277-D04E-BB80-CB382462FE8E}"/>
              </a:ext>
            </a:extLst>
          </p:cNvPr>
          <p:cNvSpPr>
            <a:spLocks noGrp="1"/>
          </p:cNvSpPr>
          <p:nvPr>
            <p:ph type="sldNum" sz="quarter" idx="12"/>
          </p:nvPr>
        </p:nvSpPr>
        <p:spPr/>
        <p:txBody>
          <a:bodyPr/>
          <a:lstStyle/>
          <a:p>
            <a:pPr>
              <a:defRPr/>
            </a:pPr>
            <a:fld id="{EC35E9FC-F6D5-0349-BBED-EA7D7A9BC49B}" type="slidenum">
              <a:rPr lang="en-US" smtClean="0"/>
              <a:pPr>
                <a:defRPr/>
              </a:pPr>
              <a:t>8</a:t>
            </a:fld>
            <a:endParaRPr lang="en-US"/>
          </a:p>
        </p:txBody>
      </p:sp>
    </p:spTree>
    <p:extLst>
      <p:ext uri="{BB962C8B-B14F-4D97-AF65-F5344CB8AC3E}">
        <p14:creationId xmlns:p14="http://schemas.microsoft.com/office/powerpoint/2010/main" val="1973291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26685-13ED-444E-87A4-49AB167CFC56}"/>
              </a:ext>
            </a:extLst>
          </p:cNvPr>
          <p:cNvSpPr>
            <a:spLocks noGrp="1"/>
          </p:cNvSpPr>
          <p:nvPr>
            <p:ph type="title"/>
          </p:nvPr>
        </p:nvSpPr>
        <p:spPr/>
        <p:txBody>
          <a:bodyPr/>
          <a:lstStyle/>
          <a:p>
            <a:r>
              <a:rPr lang="en-US" dirty="0"/>
              <a:t>UN Decomposition</a:t>
            </a:r>
          </a:p>
        </p:txBody>
      </p:sp>
      <p:sp>
        <p:nvSpPr>
          <p:cNvPr id="3" name="Content Placeholder 2">
            <a:extLst>
              <a:ext uri="{FF2B5EF4-FFF2-40B4-BE49-F238E27FC236}">
                <a16:creationId xmlns:a16="http://schemas.microsoft.com/office/drawing/2014/main" id="{354DF1C9-0C8A-3643-9CE5-81DC14A3225E}"/>
              </a:ext>
            </a:extLst>
          </p:cNvPr>
          <p:cNvSpPr>
            <a:spLocks noGrp="1"/>
          </p:cNvSpPr>
          <p:nvPr>
            <p:ph sz="half" idx="1"/>
          </p:nvPr>
        </p:nvSpPr>
        <p:spPr>
          <a:xfrm>
            <a:off x="609600" y="1968500"/>
            <a:ext cx="4876800" cy="4157663"/>
          </a:xfrm>
        </p:spPr>
        <p:txBody>
          <a:bodyPr/>
          <a:lstStyle/>
          <a:p>
            <a:r>
              <a:rPr lang="en-US" sz="2200" dirty="0"/>
              <a:t>The decomposition of U2N3 is the last stage in the formation of UN through carbothermic reduction, thus the equilibrium nitrogen pressure of UN and U2N3 is very important from the viewpoint of their use as nuclear fuels</a:t>
            </a:r>
          </a:p>
          <a:p>
            <a:r>
              <a:rPr lang="en-US" sz="2200" dirty="0"/>
              <a:t>UN decomposes at 3073K and U2N3 decomposes 1620K at nitrogen pressure of 1 atm</a:t>
            </a:r>
          </a:p>
          <a:p>
            <a:endParaRPr lang="en-US" sz="2200" dirty="0"/>
          </a:p>
          <a:p>
            <a:endParaRPr lang="en-US" sz="2200" dirty="0"/>
          </a:p>
        </p:txBody>
      </p:sp>
      <p:pic>
        <p:nvPicPr>
          <p:cNvPr id="6" name="Content Placeholder 5">
            <a:extLst>
              <a:ext uri="{FF2B5EF4-FFF2-40B4-BE49-F238E27FC236}">
                <a16:creationId xmlns:a16="http://schemas.microsoft.com/office/drawing/2014/main" id="{A1E2469C-144E-CC43-B818-EA10CAD3F7AC}"/>
              </a:ext>
            </a:extLst>
          </p:cNvPr>
          <p:cNvPicPr>
            <a:picLocks noGrp="1" noChangeAspect="1"/>
          </p:cNvPicPr>
          <p:nvPr>
            <p:ph sz="half" idx="2"/>
          </p:nvPr>
        </p:nvPicPr>
        <p:blipFill>
          <a:blip r:embed="rId2"/>
          <a:stretch>
            <a:fillRect/>
          </a:stretch>
        </p:blipFill>
        <p:spPr>
          <a:xfrm>
            <a:off x="5780595" y="2230644"/>
            <a:ext cx="3164915" cy="3393455"/>
          </a:xfrm>
          <a:prstGeom prst="rect">
            <a:avLst/>
          </a:prstGeom>
        </p:spPr>
      </p:pic>
      <p:sp>
        <p:nvSpPr>
          <p:cNvPr id="5" name="Slide Number Placeholder 4">
            <a:extLst>
              <a:ext uri="{FF2B5EF4-FFF2-40B4-BE49-F238E27FC236}">
                <a16:creationId xmlns:a16="http://schemas.microsoft.com/office/drawing/2014/main" id="{5691C838-D6AE-EB4E-84B6-D8842425A6B3}"/>
              </a:ext>
            </a:extLst>
          </p:cNvPr>
          <p:cNvSpPr>
            <a:spLocks noGrp="1"/>
          </p:cNvSpPr>
          <p:nvPr>
            <p:ph type="sldNum" sz="quarter" idx="12"/>
          </p:nvPr>
        </p:nvSpPr>
        <p:spPr/>
        <p:txBody>
          <a:bodyPr/>
          <a:lstStyle/>
          <a:p>
            <a:pPr>
              <a:defRPr/>
            </a:pPr>
            <a:fld id="{EC35E9FC-F6D5-0349-BBED-EA7D7A9BC49B}" type="slidenum">
              <a:rPr lang="en-US" smtClean="0"/>
              <a:pPr>
                <a:defRPr/>
              </a:pPr>
              <a:t>9</a:t>
            </a:fld>
            <a:endParaRPr lang="en-US"/>
          </a:p>
        </p:txBody>
      </p:sp>
      <p:pic>
        <p:nvPicPr>
          <p:cNvPr id="7" name="Picture 6">
            <a:extLst>
              <a:ext uri="{FF2B5EF4-FFF2-40B4-BE49-F238E27FC236}">
                <a16:creationId xmlns:a16="http://schemas.microsoft.com/office/drawing/2014/main" id="{252EA2E1-748C-764A-AA20-2104F33CE300}"/>
              </a:ext>
            </a:extLst>
          </p:cNvPr>
          <p:cNvPicPr>
            <a:picLocks noChangeAspect="1"/>
          </p:cNvPicPr>
          <p:nvPr/>
        </p:nvPicPr>
        <p:blipFill>
          <a:blip r:embed="rId3"/>
          <a:stretch>
            <a:fillRect/>
          </a:stretch>
        </p:blipFill>
        <p:spPr>
          <a:xfrm>
            <a:off x="8945510" y="2222601"/>
            <a:ext cx="3135097" cy="3480373"/>
          </a:xfrm>
          <a:prstGeom prst="rect">
            <a:avLst/>
          </a:prstGeom>
        </p:spPr>
      </p:pic>
    </p:spTree>
    <p:extLst>
      <p:ext uri="{BB962C8B-B14F-4D97-AF65-F5344CB8AC3E}">
        <p14:creationId xmlns:p14="http://schemas.microsoft.com/office/powerpoint/2010/main" val="337898622"/>
      </p:ext>
    </p:extLst>
  </p:cSld>
  <p:clrMapOvr>
    <a:masterClrMapping/>
  </p:clrMapOvr>
</p:sld>
</file>

<file path=ppt/theme/theme1.xml><?xml version="1.0" encoding="utf-8"?>
<a:theme xmlns:a="http://schemas.openxmlformats.org/drawingml/2006/main" name="1_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3775</TotalTime>
  <Words>2197</Words>
  <Application>Microsoft Macintosh PowerPoint</Application>
  <PresentationFormat>Widescreen</PresentationFormat>
  <Paragraphs>185</Paragraphs>
  <Slides>28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28</vt:i4>
      </vt:variant>
    </vt:vector>
  </HeadingPairs>
  <TitlesOfParts>
    <vt:vector size="31" baseType="lpstr">
      <vt:lpstr>Arial</vt:lpstr>
      <vt:lpstr>Calibri</vt:lpstr>
      <vt:lpstr>1_NCStateU-horizontal-left-logo</vt:lpstr>
      <vt:lpstr>NE 591: Advanced Reactor Materials</vt:lpstr>
      <vt:lpstr>Last Time</vt:lpstr>
      <vt:lpstr>Nitride Fuels</vt:lpstr>
      <vt:lpstr>Nitride Fuels</vt:lpstr>
      <vt:lpstr>Drawbacks of Nitrides</vt:lpstr>
      <vt:lpstr>Nitride Properties</vt:lpstr>
      <vt:lpstr>UN Phase Diagram</vt:lpstr>
      <vt:lpstr>UN Phase Diagram</vt:lpstr>
      <vt:lpstr>UN Decomposition</vt:lpstr>
      <vt:lpstr>MN Crystal Structure</vt:lpstr>
      <vt:lpstr>Ternary U/Pu-N</vt:lpstr>
      <vt:lpstr>Effect of Pu on U/Pu N Properties</vt:lpstr>
      <vt:lpstr>Nitride Fabrication</vt:lpstr>
      <vt:lpstr>Carbothermic Reduction</vt:lpstr>
      <vt:lpstr>Carbothermic Reduction</vt:lpstr>
      <vt:lpstr>Nitride Pellets</vt:lpstr>
      <vt:lpstr>UN Irradiation</vt:lpstr>
      <vt:lpstr>UN Pins</vt:lpstr>
      <vt:lpstr>UN Pins</vt:lpstr>
      <vt:lpstr>Temperature with Burnup</vt:lpstr>
      <vt:lpstr>Fission Products</vt:lpstr>
      <vt:lpstr>Nitride Restructuring</vt:lpstr>
      <vt:lpstr>Nitride Restructuring</vt:lpstr>
      <vt:lpstr>Fission Gas Release</vt:lpstr>
      <vt:lpstr>Swelling and FCMI</vt:lpstr>
      <vt:lpstr>Reprocessing</vt:lpstr>
      <vt:lpstr>Summary</vt:lpstr>
      <vt:lpstr>Exam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 591: Advanced Reactor Materials</dc:title>
  <dc:creator>Benjamin W. Beeler</dc:creator>
  <cp:lastModifiedBy>Benjamin W. Beeler</cp:lastModifiedBy>
  <cp:revision>29</cp:revision>
  <dcterms:created xsi:type="dcterms:W3CDTF">2021-06-30T18:29:00Z</dcterms:created>
  <dcterms:modified xsi:type="dcterms:W3CDTF">2021-10-26T14:14:46Z</dcterms:modified>
</cp:coreProperties>
</file>

<file path=docProps/thumbnail.jpeg>
</file>